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91" r:id="rId4"/>
    <p:sldId id="302" r:id="rId5"/>
    <p:sldId id="260" r:id="rId6"/>
    <p:sldId id="322" r:id="rId7"/>
    <p:sldId id="261" r:id="rId8"/>
    <p:sldId id="262" r:id="rId9"/>
    <p:sldId id="263" r:id="rId10"/>
    <p:sldId id="265" r:id="rId11"/>
    <p:sldId id="266" r:id="rId12"/>
    <p:sldId id="323" r:id="rId13"/>
    <p:sldId id="324" r:id="rId14"/>
    <p:sldId id="325" r:id="rId15"/>
    <p:sldId id="326" r:id="rId16"/>
    <p:sldId id="327" r:id="rId17"/>
    <p:sldId id="277" r:id="rId18"/>
    <p:sldId id="296"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Noto Sans Symbols" panose="020B0604020202020204" charset="0"/>
      <p:regular r:id="rId25"/>
    </p:embeddedFont>
  </p:embeddedFontLst>
  <p:defaultTextStyle>
    <a:defPPr>
      <a:defRPr lang="tr-TR"/>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9AD3D6-E8F9-4880-B4F5-A4824B6D44C1}">
  <a:tblStyle styleId="{D49AD3D6-E8F9-4880-B4F5-A4824B6D44C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a:tcStyle>
        <a:tcBdr/>
        <a:fill>
          <a:solidFill>
            <a:srgbClr val="CFDECC"/>
          </a:solidFill>
        </a:fill>
      </a:tcStyle>
    </a:band1H>
    <a:band2H>
      <a:tcTxStyle/>
      <a:tcStyle>
        <a:tcBdr/>
      </a:tcStyle>
    </a:band2H>
    <a:band1V>
      <a:tcTxStyle/>
      <a:tcStyle>
        <a:tcBdr/>
        <a:fill>
          <a:solidFill>
            <a:srgbClr val="CFDE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83" autoAdjust="0"/>
  </p:normalViewPr>
  <p:slideViewPr>
    <p:cSldViewPr snapToGrid="0">
      <p:cViewPr varScale="1">
        <p:scale>
          <a:sx n="98" d="100"/>
          <a:sy n="98" d="100"/>
        </p:scale>
        <p:origin x="95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Google Shape;3;n"/>
          <p:cNvSpPr txBox="1">
            <a:spLocks noGrp="1"/>
          </p:cNvSpPr>
          <p:nvPr>
            <p:ph type="hdr" idx="2"/>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smtClean="0">
                <a:solidFill>
                  <a:srgbClr val="514843"/>
                </a:solidFill>
              </a:defRPr>
            </a:lvl1pPr>
          </a:lstStyle>
          <a:p>
            <a:pPr>
              <a:defRPr/>
            </a:pPr>
            <a:endParaRPr lang="tr-TR" altLang="tr-TR"/>
          </a:p>
        </p:txBody>
      </p:sp>
      <p:sp>
        <p:nvSpPr>
          <p:cNvPr id="8195" name="Google Shape;4;n"/>
          <p:cNvSpPr txBox="1">
            <a:spLocks noGrp="1"/>
          </p:cNvSpPr>
          <p:nvPr>
            <p:ph type="dt" idx="10"/>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smtClean="0">
                <a:solidFill>
                  <a:srgbClr val="514843"/>
                </a:solidFill>
              </a:defRPr>
            </a:lvl1pPr>
          </a:lstStyle>
          <a:p>
            <a:pPr>
              <a:defRPr/>
            </a:pPr>
            <a:endParaRPr lang="tr-TR" altLang="tr-TR"/>
          </a:p>
        </p:txBody>
      </p:sp>
      <p:sp>
        <p:nvSpPr>
          <p:cNvPr id="7172" name="Google Shape;5;n"/>
          <p:cNvSpPr>
            <a:spLocks noGrp="1" noRot="1" noChangeAspect="1"/>
          </p:cNvSpPr>
          <p:nvPr>
            <p:ph type="sldImg" idx="3"/>
          </p:nvPr>
        </p:nvSpPr>
        <p:spPr bwMode="auto">
          <a:xfrm>
            <a:off x="685800" y="1143000"/>
            <a:ext cx="5486400" cy="3086100"/>
          </a:xfrm>
          <a:custGeom>
            <a:avLst/>
            <a:gdLst>
              <a:gd name="T0" fmla="*/ 0 w 120000"/>
              <a:gd name="T1" fmla="*/ 0 h 120000"/>
              <a:gd name="T2" fmla="*/ 5486400 w 120000"/>
              <a:gd name="T3" fmla="*/ 0 h 120000"/>
              <a:gd name="T4" fmla="*/ 5486400 w 120000"/>
              <a:gd name="T5" fmla="*/ 3086100 h 120000"/>
              <a:gd name="T6" fmla="*/ 0 w 120000"/>
              <a:gd name="T7" fmla="*/ 30861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3" name="Google Shape;6;n"/>
          <p:cNvSpPr txBox="1">
            <a:spLocks noGrp="1"/>
          </p:cNvSpPr>
          <p:nvPr>
            <p:ph type="body" idx="1"/>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tr-TR" altLang="tr-TR" smtClean="0">
              <a:sym typeface="Arial" panose="020B0604020202020204" pitchFamily="34" charset="0"/>
            </a:endParaRPr>
          </a:p>
        </p:txBody>
      </p:sp>
      <p:sp>
        <p:nvSpPr>
          <p:cNvPr id="8198" name="Google Shape;7;n"/>
          <p:cNvSpPr txBox="1">
            <a:spLocks noGrp="1"/>
          </p:cNvSpPr>
          <p:nvPr>
            <p:ph type="ftr" idx="11"/>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smtClean="0">
                <a:solidFill>
                  <a:srgbClr val="514843"/>
                </a:solidFill>
              </a:defRPr>
            </a:lvl1pPr>
          </a:lstStyle>
          <a:p>
            <a:pPr>
              <a:defRPr/>
            </a:pPr>
            <a:endParaRPr lang="tr-TR" altLang="tr-TR"/>
          </a:p>
        </p:txBody>
      </p:sp>
      <p:sp>
        <p:nvSpPr>
          <p:cNvPr id="8199" name="Google Shape;8;n"/>
          <p:cNvSpPr txBox="1">
            <a:spLocks noGrp="1"/>
          </p:cNvSpPr>
          <p:nvPr>
            <p:ph type="sldNum" idx="12"/>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Clr>
                <a:srgbClr val="000000"/>
              </a:buClr>
              <a:buFont typeface="Arial" panose="020B0604020202020204" pitchFamily="34" charset="0"/>
              <a:buNone/>
              <a:defRPr sz="1200" smtClean="0">
                <a:solidFill>
                  <a:srgbClr val="514843"/>
                </a:solidFill>
              </a:defRPr>
            </a:lvl1pPr>
          </a:lstStyle>
          <a:p>
            <a:pPr>
              <a:defRPr/>
            </a:pPr>
            <a:fld id="{6273C084-A8AA-4497-AF6F-2B13FD66E9A8}" type="slidenum">
              <a:rPr lang="en-US" altLang="tr-TR"/>
              <a:t>‹nº›</a:t>
            </a:fld>
            <a:endParaRPr lang="tr-TR" altLang="tr-T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16;p1:notes"/>
          <p:cNvSpPr txBox="1">
            <a:spLocks noGrp="1"/>
          </p:cNvSpPr>
          <p:nvPr>
            <p:ph type="body" idx="1"/>
          </p:nvPr>
        </p:nvSpPr>
        <p:spPr/>
        <p:txBody>
          <a:bodyPr/>
          <a:lstStyle/>
          <a:p>
            <a:pPr marL="0" indent="0" eaLnBrk="1" hangingPunct="1">
              <a:buSzPts val="1400"/>
            </a:pPr>
            <a:endParaRPr lang="tr-TR" altLang="tr-TR" sz="1200" smtClean="0">
              <a:solidFill>
                <a:srgbClr val="514843"/>
              </a:solidFill>
              <a:latin typeface="Arial" panose="020B0604020202020204" pitchFamily="34" charset="0"/>
              <a:cs typeface="Arial" panose="020B0604020202020204" pitchFamily="34" charset="0"/>
            </a:endParaRPr>
          </a:p>
        </p:txBody>
      </p:sp>
      <p:sp>
        <p:nvSpPr>
          <p:cNvPr id="9219" name="Google Shape;117;p1:notes"/>
          <p:cNvSpPr>
            <a:spLocks noGrp="1" noRot="1" noChangeAspect="1" noTextEdit="1"/>
          </p:cNvSpPr>
          <p:nvPr>
            <p:ph type="sldImg" idx="2"/>
          </p:nvPr>
        </p:nvSpPr>
        <p:spPr>
          <a:noFill/>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Google Shape;207;p10:notes"/>
          <p:cNvSpPr txBox="1">
            <a:spLocks noGrp="1"/>
          </p:cNvSpPr>
          <p:nvPr>
            <p:ph type="body" idx="1"/>
          </p:nvPr>
        </p:nvSpPr>
        <p:spPr/>
        <p:txBody>
          <a:bodyPr/>
          <a:lstStyle/>
          <a:p>
            <a:pPr marL="0" indent="0" eaLnBrk="1" hangingPunct="1">
              <a:buSzPts val="1400"/>
            </a:pPr>
            <a:endParaRPr lang="tr-TR" altLang="tr-TR" sz="1200" smtClean="0">
              <a:solidFill>
                <a:srgbClr val="514843"/>
              </a:solidFill>
              <a:latin typeface="Arial" panose="020B0604020202020204" pitchFamily="34" charset="0"/>
              <a:cs typeface="Arial" panose="020B0604020202020204" pitchFamily="34" charset="0"/>
            </a:endParaRPr>
          </a:p>
        </p:txBody>
      </p:sp>
      <p:sp>
        <p:nvSpPr>
          <p:cNvPr id="27651" name="Google Shape;208;p10:notes"/>
          <p:cNvSpPr>
            <a:spLocks noGrp="1" noRot="1" noChangeAspect="1" noTextEdit="1"/>
          </p:cNvSpPr>
          <p:nvPr>
            <p:ph type="sldImg" idx="2"/>
          </p:nvPr>
        </p:nvSpPr>
        <p:spPr>
          <a:noFill/>
          <a:ln>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213;p11:notes"/>
          <p:cNvSpPr txBox="1">
            <a:spLocks noGrp="1"/>
          </p:cNvSpPr>
          <p:nvPr>
            <p:ph type="body" idx="1"/>
          </p:nvPr>
        </p:nvSpPr>
        <p:spPr/>
        <p:txBody>
          <a:bodyPr/>
          <a:lstStyle/>
          <a:p>
            <a:pPr marL="0" indent="0" eaLnBrk="1" hangingPunct="1">
              <a:buSzPts val="1400"/>
            </a:pPr>
            <a:endParaRPr lang="tr-TR" altLang="tr-TR" sz="1200" smtClean="0">
              <a:solidFill>
                <a:srgbClr val="514843"/>
              </a:solidFill>
              <a:latin typeface="Arial" panose="020B0604020202020204" pitchFamily="34" charset="0"/>
              <a:cs typeface="Arial" panose="020B0604020202020204" pitchFamily="34" charset="0"/>
            </a:endParaRPr>
          </a:p>
        </p:txBody>
      </p:sp>
      <p:sp>
        <p:nvSpPr>
          <p:cNvPr id="29699" name="Google Shape;214;p11:notes"/>
          <p:cNvSpPr>
            <a:spLocks noGrp="1" noRot="1" noChangeAspect="1" noTextEdit="1"/>
          </p:cNvSpPr>
          <p:nvPr>
            <p:ph type="sldImg" idx="2"/>
          </p:nvPr>
        </p:nvSpPr>
        <p:spPr>
          <a:noFill/>
          <a:ln>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Google Shape;207;p10:notes"/>
          <p:cNvSpPr txBox="1">
            <a:spLocks noGrp="1"/>
          </p:cNvSpPr>
          <p:nvPr>
            <p:ph type="body" idx="1"/>
          </p:nvPr>
        </p:nvSpPr>
        <p:spPr/>
        <p:txBody>
          <a:bodyPr/>
          <a:lstStyle/>
          <a:p>
            <a:pPr marL="0" indent="0" eaLnBrk="1" hangingPunct="1">
              <a:buSzPts val="1400"/>
            </a:pPr>
            <a:endParaRPr lang="tr-TR" altLang="tr-TR" sz="1200" smtClean="0">
              <a:solidFill>
                <a:srgbClr val="514843"/>
              </a:solidFill>
              <a:latin typeface="Arial" panose="020B0604020202020204" pitchFamily="34" charset="0"/>
              <a:cs typeface="Arial" panose="020B0604020202020204" pitchFamily="34" charset="0"/>
            </a:endParaRPr>
          </a:p>
        </p:txBody>
      </p:sp>
      <p:sp>
        <p:nvSpPr>
          <p:cNvPr id="31747" name="Google Shape;208;p10:notes"/>
          <p:cNvSpPr>
            <a:spLocks noGrp="1" noRot="1" noChangeAspect="1" noTextEdit="1"/>
          </p:cNvSpPr>
          <p:nvPr>
            <p:ph type="sldImg" idx="2"/>
          </p:nvPr>
        </p:nvSpPr>
        <p:spPr>
          <a:noFill/>
          <a:ln>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Google Shape;207;p10:notes"/>
          <p:cNvSpPr txBox="1">
            <a:spLocks noGrp="1"/>
          </p:cNvSpPr>
          <p:nvPr>
            <p:ph type="body" idx="1"/>
          </p:nvPr>
        </p:nvSpPr>
        <p:spPr/>
        <p:txBody>
          <a:bodyPr/>
          <a:lstStyle/>
          <a:p>
            <a:pPr marL="0" indent="0" eaLnBrk="1" hangingPunct="1">
              <a:buSzPts val="1400"/>
            </a:pPr>
            <a:endParaRPr lang="tr-TR" altLang="tr-TR" sz="1200" smtClean="0">
              <a:solidFill>
                <a:srgbClr val="514843"/>
              </a:solidFill>
              <a:latin typeface="Arial" panose="020B0604020202020204" pitchFamily="34" charset="0"/>
              <a:cs typeface="Arial" panose="020B0604020202020204" pitchFamily="34" charset="0"/>
            </a:endParaRPr>
          </a:p>
        </p:txBody>
      </p:sp>
      <p:sp>
        <p:nvSpPr>
          <p:cNvPr id="33795" name="Google Shape;208;p10:notes"/>
          <p:cNvSpPr>
            <a:spLocks noGrp="1" noRot="1" noChangeAspect="1" noTextEdit="1"/>
          </p:cNvSpPr>
          <p:nvPr>
            <p:ph type="sldImg" idx="2"/>
          </p:nvPr>
        </p:nvSpPr>
        <p:spPr>
          <a:noFill/>
          <a:ln>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Google Shape;207;p10:notes"/>
          <p:cNvSpPr txBox="1">
            <a:spLocks noGrp="1"/>
          </p:cNvSpPr>
          <p:nvPr>
            <p:ph type="body" idx="1"/>
          </p:nvPr>
        </p:nvSpPr>
        <p:spPr/>
        <p:txBody>
          <a:bodyPr/>
          <a:lstStyle/>
          <a:p>
            <a:pPr marL="0" indent="0" eaLnBrk="1" hangingPunct="1">
              <a:buSzPts val="1400"/>
            </a:pPr>
            <a:endParaRPr lang="tr-TR" altLang="tr-TR" sz="1200" smtClean="0">
              <a:solidFill>
                <a:srgbClr val="514843"/>
              </a:solidFill>
              <a:latin typeface="Arial" panose="020B0604020202020204" pitchFamily="34" charset="0"/>
              <a:cs typeface="Arial" panose="020B0604020202020204" pitchFamily="34" charset="0"/>
            </a:endParaRPr>
          </a:p>
        </p:txBody>
      </p:sp>
      <p:sp>
        <p:nvSpPr>
          <p:cNvPr id="35843" name="Google Shape;208;p10:notes"/>
          <p:cNvSpPr>
            <a:spLocks noGrp="1" noRot="1" noChangeAspect="1" noTextEdit="1"/>
          </p:cNvSpPr>
          <p:nvPr>
            <p:ph type="sldImg" idx="2"/>
          </p:nvPr>
        </p:nvSpPr>
        <p:spPr>
          <a:noFill/>
          <a:ln>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207;p10:notes"/>
          <p:cNvSpPr txBox="1">
            <a:spLocks noGrp="1"/>
          </p:cNvSpPr>
          <p:nvPr>
            <p:ph type="body" idx="1"/>
          </p:nvPr>
        </p:nvSpPr>
        <p:spPr/>
        <p:txBody>
          <a:bodyPr/>
          <a:lstStyle/>
          <a:p>
            <a:pPr marL="0" indent="0" eaLnBrk="1" hangingPunct="1">
              <a:buSzPts val="1400"/>
            </a:pPr>
            <a:endParaRPr lang="tr-TR" altLang="tr-TR" sz="1200" smtClean="0">
              <a:solidFill>
                <a:srgbClr val="514843"/>
              </a:solidFill>
              <a:latin typeface="Arial" panose="020B0604020202020204" pitchFamily="34" charset="0"/>
              <a:cs typeface="Arial" panose="020B0604020202020204" pitchFamily="34" charset="0"/>
            </a:endParaRPr>
          </a:p>
        </p:txBody>
      </p:sp>
      <p:sp>
        <p:nvSpPr>
          <p:cNvPr id="37891" name="Google Shape;208;p10:notes"/>
          <p:cNvSpPr>
            <a:spLocks noGrp="1" noRot="1" noChangeAspect="1" noTextEdit="1"/>
          </p:cNvSpPr>
          <p:nvPr>
            <p:ph type="sldImg" idx="2"/>
          </p:nvPr>
        </p:nvSpPr>
        <p:spPr>
          <a:noFill/>
          <a:ln>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Google Shape;207;p10:notes"/>
          <p:cNvSpPr txBox="1">
            <a:spLocks noGrp="1"/>
          </p:cNvSpPr>
          <p:nvPr>
            <p:ph type="body" idx="1"/>
          </p:nvPr>
        </p:nvSpPr>
        <p:spPr/>
        <p:txBody>
          <a:bodyPr/>
          <a:lstStyle/>
          <a:p>
            <a:pPr marL="0" indent="0" eaLnBrk="1" hangingPunct="1">
              <a:buSzPts val="1400"/>
            </a:pPr>
            <a:endParaRPr lang="tr-TR" altLang="tr-TR" sz="1200" smtClean="0">
              <a:solidFill>
                <a:srgbClr val="514843"/>
              </a:solidFill>
              <a:latin typeface="Arial" panose="020B0604020202020204" pitchFamily="34" charset="0"/>
              <a:cs typeface="Arial" panose="020B0604020202020204" pitchFamily="34" charset="0"/>
            </a:endParaRPr>
          </a:p>
        </p:txBody>
      </p:sp>
      <p:sp>
        <p:nvSpPr>
          <p:cNvPr id="39939" name="Google Shape;208;p10:notes"/>
          <p:cNvSpPr>
            <a:spLocks noGrp="1" noRot="1" noChangeAspect="1" noTextEdit="1"/>
          </p:cNvSpPr>
          <p:nvPr>
            <p:ph type="sldImg" idx="2"/>
          </p:nvPr>
        </p:nvSpPr>
        <p:spPr>
          <a:noFill/>
          <a:ln>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Google Shape;320;p22:notes"/>
          <p:cNvSpPr txBox="1">
            <a:spLocks noGrp="1"/>
          </p:cNvSpPr>
          <p:nvPr>
            <p:ph type="body" idx="1"/>
          </p:nvPr>
        </p:nvSpPr>
        <p:spPr/>
        <p:txBody>
          <a:bodyPr/>
          <a:lstStyle/>
          <a:p>
            <a:pPr marL="0" indent="0" eaLnBrk="1" hangingPunct="1">
              <a:buSzPts val="1400"/>
            </a:pPr>
            <a:endParaRPr lang="tr-TR" altLang="tr-TR" sz="1200" smtClean="0">
              <a:solidFill>
                <a:srgbClr val="514843"/>
              </a:solidFill>
              <a:latin typeface="Arial" panose="020B0604020202020204" pitchFamily="34" charset="0"/>
              <a:cs typeface="Arial" panose="020B0604020202020204" pitchFamily="34" charset="0"/>
            </a:endParaRPr>
          </a:p>
        </p:txBody>
      </p:sp>
      <p:sp>
        <p:nvSpPr>
          <p:cNvPr id="41987" name="Google Shape;321;p22:notes"/>
          <p:cNvSpPr>
            <a:spLocks noGrp="1" noRot="1" noChangeAspect="1" noTextEdit="1"/>
          </p:cNvSpPr>
          <p:nvPr>
            <p:ph type="sldImg" idx="2"/>
          </p:nvPr>
        </p:nvSpPr>
        <p:spPr>
          <a:noFill/>
          <a:ln>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Google Shape;320;p22:notes"/>
          <p:cNvSpPr txBox="1">
            <a:spLocks noGrp="1"/>
          </p:cNvSpPr>
          <p:nvPr>
            <p:ph type="body" idx="1"/>
          </p:nvPr>
        </p:nvSpPr>
        <p:spPr/>
        <p:txBody>
          <a:bodyPr/>
          <a:lstStyle/>
          <a:p>
            <a:pPr marL="0" indent="0" eaLnBrk="1" hangingPunct="1">
              <a:buSzPts val="1400"/>
            </a:pPr>
            <a:endParaRPr lang="tr-TR" altLang="tr-TR" sz="1200" smtClean="0">
              <a:solidFill>
                <a:srgbClr val="514843"/>
              </a:solidFill>
              <a:latin typeface="Arial" panose="020B0604020202020204" pitchFamily="34" charset="0"/>
              <a:cs typeface="Arial" panose="020B0604020202020204" pitchFamily="34" charset="0"/>
            </a:endParaRPr>
          </a:p>
        </p:txBody>
      </p:sp>
      <p:sp>
        <p:nvSpPr>
          <p:cNvPr id="44035" name="Google Shape;321;p22:notes"/>
          <p:cNvSpPr>
            <a:spLocks noGrp="1" noRot="1" noChangeAspect="1" noTextEdit="1"/>
          </p:cNvSpPr>
          <p:nvPr>
            <p:ph type="sldImg" idx="2"/>
          </p:nvPr>
        </p:nvSpPr>
        <p:spPr>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27;p2:notes"/>
          <p:cNvSpPr txBox="1">
            <a:spLocks noGrp="1"/>
          </p:cNvSpPr>
          <p:nvPr>
            <p:ph type="body" idx="1"/>
          </p:nvPr>
        </p:nvSpPr>
        <p:spPr/>
        <p:txBody>
          <a:bodyPr/>
          <a:lstStyle/>
          <a:p>
            <a:pPr marL="0" indent="0" eaLnBrk="1" hangingPunct="1">
              <a:buSzPts val="1400"/>
            </a:pPr>
            <a:endParaRPr lang="tr-TR" altLang="tr-TR" sz="1200" smtClean="0">
              <a:solidFill>
                <a:srgbClr val="514843"/>
              </a:solidFill>
              <a:latin typeface="Arial" panose="020B0604020202020204" pitchFamily="34" charset="0"/>
              <a:cs typeface="Arial" panose="020B0604020202020204" pitchFamily="34" charset="0"/>
            </a:endParaRPr>
          </a:p>
        </p:txBody>
      </p:sp>
      <p:sp>
        <p:nvSpPr>
          <p:cNvPr id="11267" name="Google Shape;128;p2:notes"/>
          <p:cNvSpPr>
            <a:spLocks noGrp="1" noRot="1" noChangeAspect="1" noTextEdit="1"/>
          </p:cNvSpPr>
          <p:nvPr>
            <p:ph type="sldImg" idx="2"/>
          </p:nvPr>
        </p:nvSpPr>
        <p:spPr>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135;p3:notes"/>
          <p:cNvSpPr txBox="1">
            <a:spLocks noGrp="1"/>
          </p:cNvSpPr>
          <p:nvPr>
            <p:ph type="body" idx="1"/>
          </p:nvPr>
        </p:nvSpPr>
        <p:spPr/>
        <p:txBody>
          <a:bodyPr/>
          <a:lstStyle/>
          <a:p>
            <a:pPr marL="0" indent="0" eaLnBrk="1" hangingPunct="1">
              <a:buSzPts val="1400"/>
            </a:pPr>
            <a:endParaRPr lang="tr-TR" altLang="tr-TR" sz="1200" smtClean="0">
              <a:solidFill>
                <a:srgbClr val="514843"/>
              </a:solidFill>
              <a:latin typeface="Arial" panose="020B0604020202020204" pitchFamily="34" charset="0"/>
              <a:cs typeface="Arial" panose="020B0604020202020204" pitchFamily="34" charset="0"/>
            </a:endParaRPr>
          </a:p>
        </p:txBody>
      </p:sp>
      <p:sp>
        <p:nvSpPr>
          <p:cNvPr id="13315" name="Google Shape;136;p3:notes"/>
          <p:cNvSpPr>
            <a:spLocks noGrp="1" noRot="1" noChangeAspect="1" noTextEdit="1"/>
          </p:cNvSpPr>
          <p:nvPr>
            <p:ph type="sldImg" idx="2"/>
          </p:nvPr>
        </p:nvSpPr>
        <p:spPr>
          <a:noFill/>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9;p3:notes"/>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15363" name="Google Shape;150;p3:notes"/>
          <p:cNvSpPr txBox="1">
            <a:spLocks noGrp="1"/>
          </p:cNvSpPr>
          <p:nvPr>
            <p:ph type="body" idx="1"/>
          </p:nvPr>
        </p:nvSpPr>
        <p:spPr>
          <a:xfrm>
            <a:off x="685800" y="4343400"/>
            <a:ext cx="5486400" cy="4114800"/>
          </a:xfrm>
          <a:noFill/>
        </p:spPr>
        <p:txBody>
          <a:bodyPr tIns="91425" bIns="91425"/>
          <a:lstStyle/>
          <a:p>
            <a:pPr marL="0" indent="0" eaLnBrk="1" hangingPunct="1">
              <a:buClr>
                <a:srgbClr val="514843"/>
              </a:buClr>
              <a:buSzPts val="1200"/>
            </a:pPr>
            <a:endParaRPr lang="tr-TR" altLang="tr-TR" sz="1200" smtClean="0">
              <a:solidFill>
                <a:srgbClr val="514843"/>
              </a:solidFill>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67;p5:notes"/>
          <p:cNvSpPr txBox="1">
            <a:spLocks noGrp="1"/>
          </p:cNvSpPr>
          <p:nvPr>
            <p:ph type="body" idx="1"/>
          </p:nvPr>
        </p:nvSpPr>
        <p:spPr/>
        <p:txBody>
          <a:bodyPr/>
          <a:lstStyle/>
          <a:p>
            <a:pPr marL="0" indent="0" eaLnBrk="1" hangingPunct="1">
              <a:buSzPts val="1400"/>
            </a:pPr>
            <a:endParaRPr lang="tr-TR" altLang="tr-TR" sz="1200" smtClean="0">
              <a:solidFill>
                <a:srgbClr val="514843"/>
              </a:solidFill>
              <a:latin typeface="Arial" panose="020B0604020202020204" pitchFamily="34" charset="0"/>
              <a:cs typeface="Arial" panose="020B0604020202020204" pitchFamily="34" charset="0"/>
            </a:endParaRPr>
          </a:p>
        </p:txBody>
      </p:sp>
      <p:sp>
        <p:nvSpPr>
          <p:cNvPr id="17411" name="Google Shape;168;p5:notes"/>
          <p:cNvSpPr>
            <a:spLocks noGrp="1" noRot="1" noChangeAspect="1" noTextEdit="1"/>
          </p:cNvSpPr>
          <p:nvPr>
            <p:ph type="sldImg" idx="2"/>
          </p:nvPr>
        </p:nvSpPr>
        <p:spPr>
          <a:noFill/>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67;p5:notes"/>
          <p:cNvSpPr txBox="1">
            <a:spLocks noGrp="1"/>
          </p:cNvSpPr>
          <p:nvPr>
            <p:ph type="body" idx="1"/>
          </p:nvPr>
        </p:nvSpPr>
        <p:spPr/>
        <p:txBody>
          <a:bodyPr/>
          <a:lstStyle/>
          <a:p>
            <a:pPr marL="0" indent="0" eaLnBrk="1" hangingPunct="1">
              <a:buSzPts val="1400"/>
            </a:pPr>
            <a:endParaRPr lang="tr-TR" altLang="tr-TR" sz="1200" smtClean="0">
              <a:solidFill>
                <a:srgbClr val="514843"/>
              </a:solidFill>
              <a:latin typeface="Arial" panose="020B0604020202020204" pitchFamily="34" charset="0"/>
              <a:cs typeface="Arial" panose="020B0604020202020204" pitchFamily="34" charset="0"/>
            </a:endParaRPr>
          </a:p>
        </p:txBody>
      </p:sp>
      <p:sp>
        <p:nvSpPr>
          <p:cNvPr id="19459" name="Google Shape;168;p5:notes"/>
          <p:cNvSpPr>
            <a:spLocks noGrp="1" noRot="1" noChangeAspect="1" noTextEdit="1"/>
          </p:cNvSpPr>
          <p:nvPr>
            <p:ph type="sldImg" idx="2"/>
          </p:nvPr>
        </p:nvSpPr>
        <p:spPr>
          <a:noFill/>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74;p6:notes"/>
          <p:cNvSpPr txBox="1">
            <a:spLocks noGrp="1"/>
          </p:cNvSpPr>
          <p:nvPr>
            <p:ph type="body" idx="1"/>
          </p:nvPr>
        </p:nvSpPr>
        <p:spPr/>
        <p:txBody>
          <a:bodyPr/>
          <a:lstStyle/>
          <a:p>
            <a:pPr marL="0" indent="0" eaLnBrk="1" hangingPunct="1">
              <a:buSzPts val="1400"/>
            </a:pPr>
            <a:endParaRPr lang="tr-TR" altLang="tr-TR" sz="1200" smtClean="0">
              <a:solidFill>
                <a:srgbClr val="514843"/>
              </a:solidFill>
              <a:latin typeface="Arial" panose="020B0604020202020204" pitchFamily="34" charset="0"/>
              <a:cs typeface="Arial" panose="020B0604020202020204" pitchFamily="34" charset="0"/>
            </a:endParaRPr>
          </a:p>
        </p:txBody>
      </p:sp>
      <p:sp>
        <p:nvSpPr>
          <p:cNvPr id="21507" name="Google Shape;175;p6:notes"/>
          <p:cNvSpPr>
            <a:spLocks noGrp="1" noRot="1" noChangeAspect="1" noTextEdit="1"/>
          </p:cNvSpPr>
          <p:nvPr>
            <p:ph type="sldImg" idx="2"/>
          </p:nvPr>
        </p:nvSpPr>
        <p:spPr>
          <a:noFill/>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81;p7:notes"/>
          <p:cNvSpPr txBox="1">
            <a:spLocks noGrp="1"/>
          </p:cNvSpPr>
          <p:nvPr>
            <p:ph type="body" idx="1"/>
          </p:nvPr>
        </p:nvSpPr>
        <p:spPr/>
        <p:txBody>
          <a:bodyPr/>
          <a:lstStyle/>
          <a:p>
            <a:pPr marL="0" indent="0" eaLnBrk="1" hangingPunct="1">
              <a:buSzPts val="1400"/>
            </a:pPr>
            <a:endParaRPr lang="tr-TR" altLang="tr-TR" sz="1200" smtClean="0">
              <a:solidFill>
                <a:srgbClr val="514843"/>
              </a:solidFill>
              <a:latin typeface="Arial" panose="020B0604020202020204" pitchFamily="34" charset="0"/>
              <a:cs typeface="Arial" panose="020B0604020202020204" pitchFamily="34" charset="0"/>
            </a:endParaRPr>
          </a:p>
        </p:txBody>
      </p:sp>
      <p:sp>
        <p:nvSpPr>
          <p:cNvPr id="23555" name="Google Shape;182;p7:notes"/>
          <p:cNvSpPr>
            <a:spLocks noGrp="1" noRot="1" noChangeAspect="1" noTextEdit="1"/>
          </p:cNvSpPr>
          <p:nvPr>
            <p:ph type="sldImg" idx="2"/>
          </p:nvPr>
        </p:nvSpPr>
        <p:spPr>
          <a:noFill/>
          <a:ln>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88;p8:notes"/>
          <p:cNvSpPr txBox="1">
            <a:spLocks noGrp="1"/>
          </p:cNvSpPr>
          <p:nvPr>
            <p:ph type="body" idx="1"/>
          </p:nvPr>
        </p:nvSpPr>
        <p:spPr/>
        <p:txBody>
          <a:bodyPr/>
          <a:lstStyle/>
          <a:p>
            <a:pPr marL="0" indent="0" eaLnBrk="1" hangingPunct="1">
              <a:buSzPts val="1400"/>
            </a:pPr>
            <a:endParaRPr lang="tr-TR" altLang="tr-TR" sz="1200" smtClean="0">
              <a:solidFill>
                <a:srgbClr val="514843"/>
              </a:solidFill>
              <a:latin typeface="Arial" panose="020B0604020202020204" pitchFamily="34" charset="0"/>
              <a:cs typeface="Arial" panose="020B0604020202020204" pitchFamily="34" charset="0"/>
            </a:endParaRPr>
          </a:p>
        </p:txBody>
      </p:sp>
      <p:sp>
        <p:nvSpPr>
          <p:cNvPr id="25603" name="Google Shape;189;p8:notes"/>
          <p:cNvSpPr>
            <a:spLocks noGrp="1" noRot="1" noChangeAspect="1" noTextEdit="1"/>
          </p:cNvSpPr>
          <p:nvPr>
            <p:ph type="sldImg" idx="2"/>
          </p:nvPr>
        </p:nvSpPr>
        <p:spPr>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5" name="Google Shape;22;p26"/>
          <p:cNvSpPr>
            <a:spLocks noChangeArrowheads="1"/>
          </p:cNvSpPr>
          <p:nvPr/>
        </p:nvSpPr>
        <p:spPr bwMode="auto">
          <a:xfrm>
            <a:off x="0" y="0"/>
            <a:ext cx="4051300" cy="6858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smtClean="0"/>
          </a:p>
        </p:txBody>
      </p:sp>
      <p:sp>
        <p:nvSpPr>
          <p:cNvPr id="6" name="Google Shape;23;p26"/>
          <p:cNvSpPr>
            <a:spLocks noChangeArrowheads="1"/>
          </p:cNvSpPr>
          <p:nvPr/>
        </p:nvSpPr>
        <p:spPr bwMode="auto">
          <a:xfrm>
            <a:off x="4040188" y="0"/>
            <a:ext cx="635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smtClean="0"/>
          </a:p>
        </p:txBody>
      </p:sp>
      <p:pic>
        <p:nvPicPr>
          <p:cNvPr id="7" name="Google Shape;29;p26"/>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4613"/>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30;p26"/>
          <p:cNvSpPr txBox="1">
            <a:spLocks noChangeArrowheads="1"/>
          </p:cNvSpPr>
          <p:nvPr/>
        </p:nvSpPr>
        <p:spPr bwMode="auto">
          <a:xfrm>
            <a:off x="4702175" y="6424613"/>
            <a:ext cx="50149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smtClean="0">
                <a:solidFill>
                  <a:srgbClr val="595959"/>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smtClean="0">
              <a:solidFill>
                <a:srgbClr val="595959"/>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smtClean="0">
              <a:solidFill>
                <a:srgbClr val="1F497D"/>
              </a:solidFill>
              <a:latin typeface="Calibri" panose="020F0502020204030204" pitchFamily="34" charset="0"/>
              <a:cs typeface="Calibri" panose="020F0502020204030204" pitchFamily="34" charset="0"/>
              <a:sym typeface="Calibri" panose="020F0502020204030204" pitchFamily="34" charset="0"/>
            </a:endParaRPr>
          </a:p>
        </p:txBody>
      </p:sp>
      <p:pic>
        <p:nvPicPr>
          <p:cNvPr id="9" name="Google Shape;31;p2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lIns="91425" rIns="91425">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0" name="Google Shape;27;p26"/>
          <p:cNvSpPr txBox="1">
            <a:spLocks noGrp="1"/>
          </p:cNvSpPr>
          <p:nvPr>
            <p:ph type="dt" idx="10"/>
          </p:nvPr>
        </p:nvSpPr>
        <p:spPr>
          <a:xfrm>
            <a:off x="465138" y="6459538"/>
            <a:ext cx="2619375" cy="365125"/>
          </a:xfrm>
        </p:spPr>
        <p:txBody>
          <a:bodyPr/>
          <a:lstStyle>
            <a:lvl1pPr>
              <a:defRPr smtClean="0"/>
            </a:lvl1pPr>
          </a:lstStyle>
          <a:p>
            <a:pPr>
              <a:defRPr/>
            </a:pPr>
            <a:endParaRPr lang="tr-TR" altLang="tr-TR"/>
          </a:p>
        </p:txBody>
      </p:sp>
      <p:sp>
        <p:nvSpPr>
          <p:cNvPr id="11" name="Google Shape;28;p26"/>
          <p:cNvSpPr txBox="1">
            <a:spLocks noGrp="1"/>
          </p:cNvSpPr>
          <p:nvPr>
            <p:ph type="ftr" idx="11"/>
          </p:nvPr>
        </p:nvSpPr>
        <p:spPr>
          <a:xfrm>
            <a:off x="4800600" y="6459538"/>
            <a:ext cx="4648200" cy="365125"/>
          </a:xfrm>
        </p:spPr>
        <p:txBody>
          <a:bodyPr/>
          <a:lstStyle>
            <a:lvl1pPr algn="l">
              <a:defRPr smtClean="0">
                <a:solidFill>
                  <a:srgbClr val="455F51"/>
                </a:solidFill>
              </a:defRPr>
            </a:lvl1pPr>
          </a:lstStyle>
          <a:p>
            <a:pPr>
              <a:defRPr/>
            </a:pPr>
            <a:endParaRPr lang="tr-TR" altLang="tr-TR"/>
          </a:p>
        </p:txBody>
      </p:sp>
    </p:spTree>
    <p:extLst>
      <p:ext uri="{BB962C8B-B14F-4D97-AF65-F5344CB8AC3E}">
        <p14:creationId xmlns:p14="http://schemas.microsoft.com/office/powerpoint/2010/main" val="128150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4" name="Google Shape;104;p36"/>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smtClean="0"/>
          </a:p>
        </p:txBody>
      </p:sp>
      <p:sp>
        <p:nvSpPr>
          <p:cNvPr id="5" name="Google Shape;105;p36"/>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smtClean="0"/>
          </a:p>
        </p:txBody>
      </p:sp>
      <p:pic>
        <p:nvPicPr>
          <p:cNvPr id="6" name="Google Shape;106;p36"/>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11;p3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112;p36"/>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smtClean="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smtClean="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smtClean="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9" name="Google Shape;113;p36"/>
          <p:cNvSpPr txBox="1">
            <a:spLocks noChangeArrowheads="1"/>
          </p:cNvSpPr>
          <p:nvPr/>
        </p:nvSpPr>
        <p:spPr bwMode="auto">
          <a:xfrm>
            <a:off x="11093450" y="1490663"/>
            <a:ext cx="849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r>
              <a:rPr lang="en-US" altLang="tr-TR" sz="1800" b="1" smtClean="0">
                <a:latin typeface="Calibri" panose="020F0502020204030204" pitchFamily="34" charset="0"/>
                <a:cs typeface="Calibri" panose="020F0502020204030204" pitchFamily="34" charset="0"/>
                <a:sym typeface="Calibri" panose="020F0502020204030204" pitchFamily="34" charset="0"/>
              </a:rPr>
              <a:t>-</a:t>
            </a:r>
            <a:fld id="{B40DDC4F-0EC4-4452-885A-66A2CFD2A64E}" type="slidenum">
              <a:rPr lang="en-US" altLang="tr-TR" sz="1800" b="1" smtClean="0">
                <a:latin typeface="Calibri" panose="020F0502020204030204" pitchFamily="34" charset="0"/>
                <a:cs typeface="Calibri" panose="020F0502020204030204" pitchFamily="34" charset="0"/>
                <a:sym typeface="Calibri" panose="020F0502020204030204" pitchFamily="34" charset="0"/>
              </a:rPr>
              <a:pPr eaLnBrk="1" hangingPunct="1">
                <a:defRPr/>
              </a:pPr>
              <a:t>‹nº›</a:t>
            </a:fld>
            <a:r>
              <a:rPr lang="en-US" altLang="tr-TR" sz="1800" b="1" smtClean="0">
                <a:latin typeface="Calibri" panose="020F0502020204030204" pitchFamily="34" charset="0"/>
                <a:cs typeface="Calibri" panose="020F0502020204030204" pitchFamily="34" charset="0"/>
                <a:sym typeface="Calibri" panose="020F0502020204030204" pitchFamily="34" charset="0"/>
              </a:rPr>
              <a:t>-</a:t>
            </a:r>
            <a:endParaRPr lang="tr-TR" altLang="tr-TR" smtClean="0"/>
          </a:p>
        </p:txBody>
      </p:sp>
      <p:pic>
        <p:nvPicPr>
          <p:cNvPr id="10" name="Google Shape;114;p36"/>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lIns="45700" tIns="0" rIns="45700" bIns="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 name="Google Shape;109;p36"/>
          <p:cNvSpPr txBox="1">
            <a:spLocks noGrp="1"/>
          </p:cNvSpPr>
          <p:nvPr>
            <p:ph type="dt" idx="10"/>
          </p:nvPr>
        </p:nvSpPr>
        <p:spPr/>
        <p:txBody>
          <a:bodyPr/>
          <a:lstStyle>
            <a:lvl1pPr>
              <a:defRPr smtClean="0"/>
            </a:lvl1pPr>
          </a:lstStyle>
          <a:p>
            <a:pPr>
              <a:defRPr/>
            </a:pPr>
            <a:endParaRPr lang="tr-TR" altLang="tr-TR"/>
          </a:p>
        </p:txBody>
      </p:sp>
      <p:sp>
        <p:nvSpPr>
          <p:cNvPr id="12" name="Google Shape;110;p36"/>
          <p:cNvSpPr txBox="1">
            <a:spLocks noGrp="1"/>
          </p:cNvSpPr>
          <p:nvPr>
            <p:ph type="ftr" idx="11"/>
          </p:nvPr>
        </p:nvSpPr>
        <p:spPr/>
        <p:txBody>
          <a:bodyPr/>
          <a:lstStyle>
            <a:lvl1pPr>
              <a:defRPr smtClean="0"/>
            </a:lvl1pPr>
          </a:lstStyle>
          <a:p>
            <a:pPr>
              <a:defRPr/>
            </a:pPr>
            <a:endParaRPr lang="tr-TR" altLang="tr-TR"/>
          </a:p>
        </p:txBody>
      </p:sp>
    </p:spTree>
    <p:extLst>
      <p:ext uri="{BB962C8B-B14F-4D97-AF65-F5344CB8AC3E}">
        <p14:creationId xmlns:p14="http://schemas.microsoft.com/office/powerpoint/2010/main" val="143154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 name="Google Shape;14;p25"/>
          <p:cNvSpPr txBox="1">
            <a:spLocks noGrp="1"/>
          </p:cNvSpPr>
          <p:nvPr>
            <p:ph type="dt" idx="11"/>
          </p:nvPr>
        </p:nvSpPr>
        <p:spPr>
          <a:ln/>
        </p:spPr>
        <p:txBody>
          <a:bodyPr/>
          <a:lstStyle>
            <a:lvl1pPr>
              <a:defRPr/>
            </a:lvl1pPr>
          </a:lstStyle>
          <a:p>
            <a:pPr>
              <a:defRPr/>
            </a:pPr>
            <a:endParaRPr lang="tr-TR" altLang="tr-TR"/>
          </a:p>
        </p:txBody>
      </p:sp>
      <p:sp>
        <p:nvSpPr>
          <p:cNvPr id="5" name="Google Shape;15;p25"/>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298673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Google Shape;14;p25"/>
          <p:cNvSpPr txBox="1">
            <a:spLocks noGrp="1"/>
          </p:cNvSpPr>
          <p:nvPr>
            <p:ph type="dt" idx="11"/>
          </p:nvPr>
        </p:nvSpPr>
        <p:spPr>
          <a:ln/>
        </p:spPr>
        <p:txBody>
          <a:bodyPr/>
          <a:lstStyle>
            <a:lvl1pPr>
              <a:defRPr/>
            </a:lvl1pPr>
          </a:lstStyle>
          <a:p>
            <a:pPr>
              <a:defRPr/>
            </a:pPr>
            <a:endParaRPr lang="tr-TR" altLang="tr-TR"/>
          </a:p>
        </p:txBody>
      </p:sp>
      <p:sp>
        <p:nvSpPr>
          <p:cNvPr id="4" name="Google Shape;15;p25"/>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46329106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51"/>
        <p:cNvGrpSpPr/>
        <p:nvPr/>
      </p:nvGrpSpPr>
      <p:grpSpPr>
        <a:xfrm>
          <a:off x="0" y="0"/>
          <a:ext cx="0" cy="0"/>
          <a:chOff x="0" y="0"/>
          <a:chExt cx="0" cy="0"/>
        </a:xfrm>
      </p:grpSpPr>
      <p:sp>
        <p:nvSpPr>
          <p:cNvPr id="4" name="Google Shape;52;p30"/>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smtClean="0"/>
          </a:p>
        </p:txBody>
      </p:sp>
      <p:sp>
        <p:nvSpPr>
          <p:cNvPr id="5" name="Google Shape;53;p30"/>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smtClean="0"/>
          </a:p>
        </p:txBody>
      </p:sp>
      <p:cxnSp>
        <p:nvCxnSpPr>
          <p:cNvPr id="6" name="Google Shape;57;p30"/>
          <p:cNvCxnSpPr>
            <a:cxnSpLocks noChangeShapeType="1"/>
          </p:cNvCxnSpPr>
          <p:nvPr/>
        </p:nvCxnSpPr>
        <p:spPr bwMode="auto">
          <a:xfrm>
            <a:off x="1208088" y="4343400"/>
            <a:ext cx="9875837" cy="0"/>
          </a:xfrm>
          <a:prstGeom prst="straightConnector1">
            <a:avLst/>
          </a:prstGeom>
          <a:noFill/>
          <a:ln w="9525">
            <a:solidFill>
              <a:srgbClr val="7F7F7F"/>
            </a:solidFill>
            <a:round/>
            <a:headEnd type="none" w="sm" len="sm"/>
            <a:tailEnd type="none" w="sm" len="sm"/>
          </a:ln>
          <a:extLst>
            <a:ext uri="{909E8E84-426E-40DD-AFC4-6F175D3DCCD1}">
              <a14:hiddenFill xmlns:a14="http://schemas.microsoft.com/office/drawing/2010/main">
                <a:noFill/>
              </a14:hiddenFill>
            </a:ext>
          </a:extLst>
        </p:spPr>
      </p:cxnSp>
      <p:pic>
        <p:nvPicPr>
          <p:cNvPr id="7" name="Google Shape;58;p3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59;p30"/>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smtClean="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smtClean="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smtClean="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9" name="Google Shape;60;p3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61;p3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Google Shape;54;p30"/>
          <p:cNvSpPr txBox="1">
            <a:spLocks noGrp="1"/>
          </p:cNvSpPr>
          <p:nvPr>
            <p:ph type="ctrTitle"/>
          </p:nvPr>
        </p:nvSpPr>
        <p:spPr>
          <a:xfrm>
            <a:off x="1097280" y="758952"/>
            <a:ext cx="10058400" cy="3566160"/>
          </a:xfrm>
          <a:prstGeom prst="rect">
            <a:avLst/>
          </a:prstGeom>
          <a:noFill/>
          <a:ln>
            <a:noFill/>
          </a:ln>
        </p:spPr>
        <p:txBody>
          <a:bodyPr spcFirstLastPara="1">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subTitle" idx="1"/>
          </p:nvPr>
        </p:nvSpPr>
        <p:spPr>
          <a:xfrm>
            <a:off x="1100051" y="4455620"/>
            <a:ext cx="10058400" cy="1143000"/>
          </a:xfrm>
          <a:prstGeom prst="rect">
            <a:avLst/>
          </a:prstGeom>
          <a:noFill/>
          <a:ln>
            <a:noFill/>
          </a:ln>
        </p:spPr>
        <p:txBody>
          <a:bodyPr spcFirstLastPara="1" lIns="91425" rIns="91425">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1" name="Google Shape;56;p30"/>
          <p:cNvSpPr txBox="1">
            <a:spLocks noGrp="1"/>
          </p:cNvSpPr>
          <p:nvPr>
            <p:ph type="dt" idx="10"/>
          </p:nvPr>
        </p:nvSpPr>
        <p:spPr/>
        <p:txBody>
          <a:bodyPr/>
          <a:lstStyle>
            <a:lvl1pPr>
              <a:defRPr smtClean="0"/>
            </a:lvl1pPr>
          </a:lstStyle>
          <a:p>
            <a:pPr>
              <a:defRPr/>
            </a:pPr>
            <a:endParaRPr lang="tr-TR" altLang="tr-TR"/>
          </a:p>
        </p:txBody>
      </p:sp>
    </p:spTree>
    <p:extLst>
      <p:ext uri="{BB962C8B-B14F-4D97-AF65-F5344CB8AC3E}">
        <p14:creationId xmlns:p14="http://schemas.microsoft.com/office/powerpoint/2010/main" val="78002638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spTree>
      <p:nvGrpSpPr>
        <p:cNvPr id="1" name="Shape 62"/>
        <p:cNvGrpSpPr/>
        <p:nvPr/>
      </p:nvGrpSpPr>
      <p:grpSpPr>
        <a:xfrm>
          <a:off x="0" y="0"/>
          <a:ext cx="0" cy="0"/>
          <a:chOff x="0" y="0"/>
          <a:chExt cx="0" cy="0"/>
        </a:xfrm>
      </p:grpSpPr>
      <p:sp>
        <p:nvSpPr>
          <p:cNvPr id="4" name="Google Shape;63;p31"/>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smtClean="0"/>
          </a:p>
        </p:txBody>
      </p:sp>
      <p:sp>
        <p:nvSpPr>
          <p:cNvPr id="5" name="Google Shape;64;p31"/>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smtClean="0"/>
          </a:p>
        </p:txBody>
      </p:sp>
      <p:pic>
        <p:nvPicPr>
          <p:cNvPr id="6" name="Google Shape;65;p31"/>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Google Shape;70;p31"/>
          <p:cNvCxnSpPr>
            <a:cxnSpLocks noChangeShapeType="1"/>
          </p:cNvCxnSpPr>
          <p:nvPr/>
        </p:nvCxnSpPr>
        <p:spPr bwMode="auto">
          <a:xfrm>
            <a:off x="1208088" y="4343400"/>
            <a:ext cx="9875837" cy="0"/>
          </a:xfrm>
          <a:prstGeom prst="straightConnector1">
            <a:avLst/>
          </a:prstGeom>
          <a:noFill/>
          <a:ln w="9525">
            <a:solidFill>
              <a:srgbClr val="7F7F7F"/>
            </a:solidFill>
            <a:round/>
            <a:headEnd type="none" w="sm" len="sm"/>
            <a:tailEnd type="none" w="sm" len="sm"/>
          </a:ln>
          <a:extLst>
            <a:ext uri="{909E8E84-426E-40DD-AFC4-6F175D3DCCD1}">
              <a14:hiddenFill xmlns:a14="http://schemas.microsoft.com/office/drawing/2010/main">
                <a:noFill/>
              </a14:hiddenFill>
            </a:ext>
          </a:extLst>
        </p:spPr>
      </p:cxnSp>
      <p:pic>
        <p:nvPicPr>
          <p:cNvPr id="8" name="Google Shape;71;p3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72;p31"/>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smtClean="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smtClean="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smtClean="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10" name="Google Shape;73;p3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lIns="91425" rIns="91425">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11" name="Google Shape;68;p31"/>
          <p:cNvSpPr txBox="1">
            <a:spLocks noGrp="1"/>
          </p:cNvSpPr>
          <p:nvPr>
            <p:ph type="dt" idx="10"/>
          </p:nvPr>
        </p:nvSpPr>
        <p:spPr/>
        <p:txBody>
          <a:bodyPr/>
          <a:lstStyle>
            <a:lvl1pPr>
              <a:defRPr smtClean="0"/>
            </a:lvl1pPr>
          </a:lstStyle>
          <a:p>
            <a:pPr>
              <a:defRPr/>
            </a:pPr>
            <a:endParaRPr lang="tr-TR" altLang="tr-TR"/>
          </a:p>
        </p:txBody>
      </p:sp>
      <p:sp>
        <p:nvSpPr>
          <p:cNvPr id="12" name="Google Shape;69;p31"/>
          <p:cNvSpPr txBox="1">
            <a:spLocks noGrp="1"/>
          </p:cNvSpPr>
          <p:nvPr>
            <p:ph type="ftr" idx="11"/>
          </p:nvPr>
        </p:nvSpPr>
        <p:spPr/>
        <p:txBody>
          <a:bodyPr/>
          <a:lstStyle>
            <a:lvl1pPr>
              <a:defRPr smtClean="0"/>
            </a:lvl1pPr>
          </a:lstStyle>
          <a:p>
            <a:pPr>
              <a:defRPr/>
            </a:pPr>
            <a:endParaRPr lang="tr-TR" altLang="tr-TR"/>
          </a:p>
        </p:txBody>
      </p:sp>
    </p:spTree>
    <p:extLst>
      <p:ext uri="{BB962C8B-B14F-4D97-AF65-F5344CB8AC3E}">
        <p14:creationId xmlns:p14="http://schemas.microsoft.com/office/powerpoint/2010/main" val="3581568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 name="Google Shape;14;p25"/>
          <p:cNvSpPr txBox="1">
            <a:spLocks noGrp="1"/>
          </p:cNvSpPr>
          <p:nvPr>
            <p:ph type="dt" idx="11"/>
          </p:nvPr>
        </p:nvSpPr>
        <p:spPr>
          <a:ln/>
        </p:spPr>
        <p:txBody>
          <a:bodyPr/>
          <a:lstStyle>
            <a:lvl1pPr>
              <a:defRPr/>
            </a:lvl1pPr>
          </a:lstStyle>
          <a:p>
            <a:pPr>
              <a:defRPr/>
            </a:pPr>
            <a:endParaRPr lang="tr-TR" altLang="tr-TR"/>
          </a:p>
        </p:txBody>
      </p:sp>
      <p:sp>
        <p:nvSpPr>
          <p:cNvPr id="6" name="Google Shape;15;p25"/>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257156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lIns="91425" rIns="91425" anchor="ctr">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lIns="91425" rIns="91425" anchor="ctr">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 name="Google Shape;14;p25"/>
          <p:cNvSpPr txBox="1">
            <a:spLocks noGrp="1"/>
          </p:cNvSpPr>
          <p:nvPr>
            <p:ph type="dt" idx="11"/>
          </p:nvPr>
        </p:nvSpPr>
        <p:spPr>
          <a:ln/>
        </p:spPr>
        <p:txBody>
          <a:bodyPr/>
          <a:lstStyle>
            <a:lvl1pPr>
              <a:defRPr/>
            </a:lvl1pPr>
          </a:lstStyle>
          <a:p>
            <a:pPr>
              <a:defRPr/>
            </a:pPr>
            <a:endParaRPr lang="tr-TR" altLang="tr-TR"/>
          </a:p>
        </p:txBody>
      </p:sp>
      <p:sp>
        <p:nvSpPr>
          <p:cNvPr id="8" name="Google Shape;15;p25"/>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92027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2" name="Google Shape;89;p34"/>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smtClean="0"/>
          </a:p>
        </p:txBody>
      </p:sp>
      <p:sp>
        <p:nvSpPr>
          <p:cNvPr id="3" name="Google Shape;90;p34"/>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smtClean="0"/>
          </a:p>
        </p:txBody>
      </p:sp>
      <p:pic>
        <p:nvPicPr>
          <p:cNvPr id="4" name="Google Shape;91;p3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94;p3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95;p34"/>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smtClean="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smtClean="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smtClean="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7" name="Google Shape;96;p34"/>
          <p:cNvSpPr txBox="1">
            <a:spLocks noChangeArrowheads="1"/>
          </p:cNvSpPr>
          <p:nvPr/>
        </p:nvSpPr>
        <p:spPr bwMode="auto">
          <a:xfrm>
            <a:off x="11093450" y="1490663"/>
            <a:ext cx="849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r>
              <a:rPr lang="en-US" altLang="tr-TR" sz="1800" b="1" smtClean="0">
                <a:latin typeface="Calibri" panose="020F0502020204030204" pitchFamily="34" charset="0"/>
                <a:cs typeface="Calibri" panose="020F0502020204030204" pitchFamily="34" charset="0"/>
                <a:sym typeface="Calibri" panose="020F0502020204030204" pitchFamily="34" charset="0"/>
              </a:rPr>
              <a:t>-</a:t>
            </a:r>
            <a:fld id="{0F5D0CFA-E4C1-4951-AF6D-389B6B58214B}" type="slidenum">
              <a:rPr lang="en-US" altLang="tr-TR" sz="1800" b="1" smtClean="0">
                <a:latin typeface="Calibri" panose="020F0502020204030204" pitchFamily="34" charset="0"/>
                <a:cs typeface="Calibri" panose="020F0502020204030204" pitchFamily="34" charset="0"/>
                <a:sym typeface="Calibri" panose="020F0502020204030204" pitchFamily="34" charset="0"/>
              </a:rPr>
              <a:pPr eaLnBrk="1" hangingPunct="1">
                <a:defRPr/>
              </a:pPr>
              <a:t>‹nº›</a:t>
            </a:fld>
            <a:r>
              <a:rPr lang="en-US" altLang="tr-TR" sz="1800" b="1" smtClean="0">
                <a:latin typeface="Calibri" panose="020F0502020204030204" pitchFamily="34" charset="0"/>
                <a:cs typeface="Calibri" panose="020F0502020204030204" pitchFamily="34" charset="0"/>
                <a:sym typeface="Calibri" panose="020F0502020204030204" pitchFamily="34" charset="0"/>
              </a:rPr>
              <a:t>-</a:t>
            </a:r>
            <a:endParaRPr lang="tr-TR" altLang="tr-TR" smtClean="0"/>
          </a:p>
        </p:txBody>
      </p:sp>
      <p:pic>
        <p:nvPicPr>
          <p:cNvPr id="8" name="Google Shape;97;p3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92;p34"/>
          <p:cNvSpPr txBox="1">
            <a:spLocks noGrp="1"/>
          </p:cNvSpPr>
          <p:nvPr>
            <p:ph type="dt" idx="10"/>
          </p:nvPr>
        </p:nvSpPr>
        <p:spPr/>
        <p:txBody>
          <a:bodyPr/>
          <a:lstStyle>
            <a:lvl1pPr>
              <a:defRPr smtClean="0"/>
            </a:lvl1pPr>
          </a:lstStyle>
          <a:p>
            <a:pPr>
              <a:defRPr/>
            </a:pPr>
            <a:endParaRPr lang="tr-TR" altLang="tr-TR"/>
          </a:p>
        </p:txBody>
      </p:sp>
      <p:sp>
        <p:nvSpPr>
          <p:cNvPr id="10" name="Google Shape;93;p34"/>
          <p:cNvSpPr txBox="1">
            <a:spLocks noGrp="1"/>
          </p:cNvSpPr>
          <p:nvPr>
            <p:ph type="ftr" idx="11"/>
          </p:nvPr>
        </p:nvSpPr>
        <p:spPr/>
        <p:txBody>
          <a:bodyPr/>
          <a:lstStyle>
            <a:lvl1pPr>
              <a:defRPr smtClean="0"/>
            </a:lvl1pPr>
          </a:lstStyle>
          <a:p>
            <a:pPr>
              <a:defRPr/>
            </a:pPr>
            <a:endParaRPr lang="tr-TR" altLang="tr-TR"/>
          </a:p>
        </p:txBody>
      </p:sp>
    </p:spTree>
    <p:extLst>
      <p:ext uri="{BB962C8B-B14F-4D97-AF65-F5344CB8AC3E}">
        <p14:creationId xmlns:p14="http://schemas.microsoft.com/office/powerpoint/2010/main" val="43249100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lIns="45700" tIns="0" rIns="45700" bIns="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 name="Google Shape;14;p25"/>
          <p:cNvSpPr txBox="1">
            <a:spLocks noGrp="1"/>
          </p:cNvSpPr>
          <p:nvPr>
            <p:ph type="dt" idx="11"/>
          </p:nvPr>
        </p:nvSpPr>
        <p:spPr>
          <a:ln/>
        </p:spPr>
        <p:txBody>
          <a:bodyPr/>
          <a:lstStyle>
            <a:lvl1pPr>
              <a:defRPr/>
            </a:lvl1pPr>
          </a:lstStyle>
          <a:p>
            <a:pPr>
              <a:defRPr/>
            </a:pPr>
            <a:endParaRPr lang="tr-TR" altLang="tr-TR"/>
          </a:p>
        </p:txBody>
      </p:sp>
      <p:sp>
        <p:nvSpPr>
          <p:cNvPr id="5" name="Google Shape;15;p25"/>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2503241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10;p25"/>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smtClean="0"/>
          </a:p>
        </p:txBody>
      </p:sp>
      <p:sp>
        <p:nvSpPr>
          <p:cNvPr id="1027" name="Google Shape;11;p25"/>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smtClean="0"/>
          </a:p>
        </p:txBody>
      </p:sp>
      <p:sp>
        <p:nvSpPr>
          <p:cNvPr id="1028" name="Google Shape;12;p25"/>
          <p:cNvSpPr txBox="1">
            <a:spLocks noGrp="1"/>
          </p:cNvSpPr>
          <p:nvPr>
            <p:ph type="title"/>
          </p:nvPr>
        </p:nvSpPr>
        <p:spPr bwMode="auto">
          <a:xfrm>
            <a:off x="1096963" y="287338"/>
            <a:ext cx="1005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p>
            <a:pPr lvl="0"/>
            <a:endParaRPr lang="tr-TR" altLang="tr-TR" smtClean="0">
              <a:sym typeface="Arial" panose="020B0604020202020204" pitchFamily="34" charset="0"/>
            </a:endParaRPr>
          </a:p>
        </p:txBody>
      </p:sp>
      <p:sp>
        <p:nvSpPr>
          <p:cNvPr id="1029" name="Google Shape;13;p25"/>
          <p:cNvSpPr txBox="1">
            <a:spLocks noGrp="1"/>
          </p:cNvSpPr>
          <p:nvPr>
            <p:ph type="body" idx="1"/>
          </p:nvPr>
        </p:nvSpPr>
        <p:spPr bwMode="auto">
          <a:xfrm>
            <a:off x="1096963" y="1492250"/>
            <a:ext cx="10058400"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0" rIns="0" bIns="45700" numCol="1" anchor="t" anchorCtr="0" compatLnSpc="1">
            <a:prstTxWarp prst="textNoShape">
              <a:avLst/>
            </a:prstTxWarp>
          </a:bodyPr>
          <a:lstStyle/>
          <a:p>
            <a:pPr lvl="0"/>
            <a:endParaRPr lang="tr-TR" altLang="tr-TR" smtClean="0">
              <a:sym typeface="Arial" panose="020B0604020202020204" pitchFamily="34" charset="0"/>
            </a:endParaRPr>
          </a:p>
        </p:txBody>
      </p:sp>
      <p:sp>
        <p:nvSpPr>
          <p:cNvPr id="1030" name="Google Shape;14;p25"/>
          <p:cNvSpPr txBox="1">
            <a:spLocks noGrp="1"/>
          </p:cNvSpPr>
          <p:nvPr>
            <p:ph type="dt" idx="10"/>
          </p:nvPr>
        </p:nvSpPr>
        <p:spPr bwMode="auto">
          <a:xfrm>
            <a:off x="1096963" y="6459538"/>
            <a:ext cx="2473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900" smtClean="0">
                <a:solidFill>
                  <a:srgbClr val="FFFFFF"/>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tr-TR" altLang="tr-TR"/>
          </a:p>
        </p:txBody>
      </p:sp>
      <p:sp>
        <p:nvSpPr>
          <p:cNvPr id="1031" name="Google Shape;15;p25"/>
          <p:cNvSpPr txBox="1">
            <a:spLocks noGrp="1"/>
          </p:cNvSpPr>
          <p:nvPr>
            <p:ph type="ftr" idx="11"/>
          </p:nvPr>
        </p:nvSpPr>
        <p:spPr bwMode="auto">
          <a:xfrm>
            <a:off x="3686175" y="6459538"/>
            <a:ext cx="4822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eaLnBrk="1" hangingPunct="1">
              <a:buClr>
                <a:srgbClr val="000000"/>
              </a:buClr>
              <a:buSzPts val="1400"/>
              <a:buFont typeface="Arial" panose="020B0604020202020204" pitchFamily="34" charset="0"/>
              <a:buNone/>
              <a:defRPr sz="900" smtClean="0">
                <a:solidFill>
                  <a:srgbClr val="FFFFFF"/>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tr-TR" altLang="tr-TR"/>
          </a:p>
        </p:txBody>
      </p:sp>
      <p:pic>
        <p:nvPicPr>
          <p:cNvPr id="1032" name="Google Shape;16;p25"/>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Google Shape;17;p25"/>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smtClean="0">
                <a:solidFill>
                  <a:srgbClr val="FFFFFF"/>
                </a:solidFill>
                <a:latin typeface="Calibri" panose="020F0502020204030204" pitchFamily="34" charset="0"/>
                <a:cs typeface="Calibri" panose="020F0502020204030204" pitchFamily="34" charset="0"/>
                <a:sym typeface="Calibri" panose="020F0502020204030204" pitchFamily="34" charset="0"/>
              </a:rPr>
              <a:t>O apoio da Comissão Europeia à produção desta publicação não constitui uma aprovação do seu conteúdo, que reflecte apenas as opiniões dos autores, e a Comissão não pode ser responsabilizada por qualquer utilização que possa ser feita da informação nela contida.</a:t>
            </a:r>
            <a:endParaRPr lang="tr-TR" altLang="tr-TR" sz="900" smtClean="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smtClean="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1034" name="Google Shape;18;p25"/>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Google Shape;19;p25"/>
          <p:cNvSpPr txBox="1">
            <a:spLocks noChangeArrowheads="1"/>
          </p:cNvSpPr>
          <p:nvPr/>
        </p:nvSpPr>
        <p:spPr bwMode="auto">
          <a:xfrm>
            <a:off x="11093450" y="1490663"/>
            <a:ext cx="849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fld id="{E6E3B258-4ACD-4A40-91BD-B1F7CFAE10A9}" type="slidenum">
              <a:rPr lang="en-US" altLang="tr-TR" sz="1800" b="1" smtClean="0">
                <a:latin typeface="Calibri" panose="020F0502020204030204" pitchFamily="34" charset="0"/>
                <a:cs typeface="Calibri" panose="020F0502020204030204" pitchFamily="34" charset="0"/>
                <a:sym typeface="Calibri" panose="020F0502020204030204" pitchFamily="34" charset="0"/>
              </a:rPr>
              <a:t>‹nº›</a:t>
            </a:fld>
            <a:r>
              <a:rPr lang="en-US" altLang="tr-TR" sz="1800" b="1" smtClean="0">
                <a:latin typeface="Calibri" panose="020F0502020204030204" pitchFamily="34" charset="0"/>
                <a:cs typeface="Calibri" panose="020F0502020204030204" pitchFamily="34" charset="0"/>
                <a:sym typeface="Calibri" panose="020F0502020204030204" pitchFamily="34" charset="0"/>
              </a:rPr>
              <a:t>-</a:t>
            </a:r>
            <a:endParaRPr lang="tr-TR" altLang="tr-TR" smtClean="0"/>
          </a:p>
        </p:txBody>
      </p:sp>
      <p:pic>
        <p:nvPicPr>
          <p:cNvPr id="1036" name="Google Shape;20;p25"/>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87" r:id="rId1"/>
    <p:sldLayoutId id="2147483682" r:id="rId2"/>
    <p:sldLayoutId id="2147483683" r:id="rId3"/>
    <p:sldLayoutId id="2147483688" r:id="rId4"/>
    <p:sldLayoutId id="2147483689" r:id="rId5"/>
    <p:sldLayoutId id="2147483684" r:id="rId6"/>
    <p:sldLayoutId id="2147483685" r:id="rId7"/>
    <p:sldLayoutId id="2147483690" r:id="rId8"/>
    <p:sldLayoutId id="2147483686" r:id="rId9"/>
    <p:sldLayoutId id="2147483691" r:id="rId10"/>
  </p:sldLayoutIdLst>
  <p:transition spd="med">
    <p:fade/>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Google Shape;119;p1"/>
          <p:cNvSpPr txBox="1">
            <a:spLocks noGrp="1"/>
          </p:cNvSpPr>
          <p:nvPr>
            <p:ph type="title"/>
          </p:nvPr>
        </p:nvSpPr>
        <p:spPr>
          <a:xfrm>
            <a:off x="457200" y="593725"/>
            <a:ext cx="3455988" cy="3906838"/>
          </a:xfrm>
        </p:spPr>
        <p:txBody>
          <a:bodyPr>
            <a:normAutofit fontScale="90000"/>
          </a:bodyPr>
          <a:lstStyle/>
          <a:p>
            <a:pPr eaLnBrk="1" fontAlgn="auto" hangingPunct="1">
              <a:buClr>
                <a:srgbClr val="004B3A"/>
              </a:buClr>
              <a:buSzPct val="100000"/>
              <a:defRPr/>
            </a:pPr>
            <a:r>
              <a:rPr lang="en-US" sz="4400" b="1" dirty="0">
                <a:solidFill>
                  <a:srgbClr val="004B3A"/>
                </a:solidFill>
                <a:latin typeface="Calibri"/>
                <a:ea typeface="Calibri"/>
                <a:cs typeface="Calibri"/>
                <a:sym typeface="Calibri"/>
              </a:rPr>
              <a:t>GREENWORLD: </a:t>
            </a:r>
            <a:r>
              <a:rPr lang="en-US" dirty="0" err="1">
                <a:latin typeface="Calibri"/>
                <a:ea typeface="Calibri"/>
                <a:cs typeface="Calibri"/>
                <a:sym typeface="Calibri"/>
              </a:rPr>
              <a:t>Pensar</a:t>
            </a:r>
            <a:r>
              <a:rPr lang="en-US" dirty="0">
                <a:latin typeface="Calibri"/>
                <a:ea typeface="Calibri"/>
                <a:cs typeface="Calibri"/>
                <a:sym typeface="Calibri"/>
              </a:rPr>
              <a:t> </a:t>
            </a:r>
            <a:r>
              <a:rPr lang="en-US" dirty="0" err="1">
                <a:latin typeface="Calibri"/>
                <a:ea typeface="Calibri"/>
                <a:cs typeface="Calibri"/>
                <a:sym typeface="Calibri"/>
              </a:rPr>
              <a:t>verde</a:t>
            </a:r>
            <a:r>
              <a:rPr lang="en-US" dirty="0">
                <a:latin typeface="Calibri"/>
                <a:ea typeface="Calibri"/>
                <a:cs typeface="Calibri"/>
                <a:sym typeface="Calibri"/>
              </a:rPr>
              <a:t/>
            </a:r>
            <a:br>
              <a:rPr lang="en-US" dirty="0">
                <a:latin typeface="Calibri"/>
                <a:ea typeface="Calibri"/>
                <a:cs typeface="Calibri"/>
                <a:sym typeface="Calibri"/>
              </a:rPr>
            </a:br>
            <a:r>
              <a:rPr lang="en-US" dirty="0">
                <a:latin typeface="Calibri"/>
                <a:ea typeface="Calibri"/>
                <a:cs typeface="Calibri"/>
                <a:sym typeface="Calibri"/>
              </a:rPr>
              <a:t>para o </a:t>
            </a:r>
            <a:r>
              <a:rPr lang="en-US" dirty="0" err="1">
                <a:latin typeface="Calibri"/>
                <a:ea typeface="Calibri"/>
                <a:cs typeface="Calibri"/>
                <a:sym typeface="Calibri"/>
              </a:rPr>
              <a:t>mundo</a:t>
            </a:r>
            <a:r>
              <a:rPr lang="en-US" dirty="0">
                <a:latin typeface="Calibri"/>
                <a:ea typeface="Calibri"/>
                <a:cs typeface="Calibri"/>
                <a:sym typeface="Calibri"/>
              </a:rPr>
              <a:t/>
            </a:r>
            <a:br>
              <a:rPr lang="en-US" dirty="0">
                <a:latin typeface="Calibri"/>
                <a:ea typeface="Calibri"/>
                <a:cs typeface="Calibri"/>
                <a:sym typeface="Calibri"/>
              </a:rPr>
            </a:br>
            <a:r>
              <a:rPr lang="en-US" dirty="0">
                <a:latin typeface="Calibri"/>
                <a:ea typeface="Calibri"/>
                <a:cs typeface="Calibri"/>
                <a:sym typeface="Calibri"/>
              </a:rPr>
              <a:t/>
            </a:r>
            <a:br>
              <a:rPr lang="en-US" dirty="0">
                <a:latin typeface="Calibri"/>
                <a:ea typeface="Calibri"/>
                <a:cs typeface="Calibri"/>
                <a:sym typeface="Calibri"/>
              </a:rPr>
            </a:br>
            <a:r>
              <a:rPr lang="en-US" sz="2700" dirty="0" err="1">
                <a:latin typeface="Calibri"/>
                <a:ea typeface="Calibri"/>
                <a:cs typeface="Calibri"/>
                <a:sym typeface="Calibri"/>
              </a:rPr>
              <a:t>Educação</a:t>
            </a:r>
            <a:r>
              <a:rPr lang="en-US" sz="2700" dirty="0">
                <a:latin typeface="Calibri"/>
                <a:ea typeface="Calibri"/>
                <a:cs typeface="Calibri"/>
                <a:sym typeface="Calibri"/>
              </a:rPr>
              <a:t> dos </a:t>
            </a:r>
            <a:r>
              <a:rPr lang="en-US" sz="2700" dirty="0" err="1">
                <a:latin typeface="Calibri"/>
                <a:ea typeface="Calibri"/>
                <a:cs typeface="Calibri"/>
                <a:sym typeface="Calibri"/>
              </a:rPr>
              <a:t>jovens</a:t>
            </a:r>
            <a:r>
              <a:rPr lang="en-US" sz="2700" dirty="0">
                <a:latin typeface="Calibri"/>
                <a:ea typeface="Calibri"/>
                <a:cs typeface="Calibri"/>
                <a:sym typeface="Calibri"/>
              </a:rPr>
              <a:t/>
            </a:r>
            <a:br>
              <a:rPr lang="en-US" sz="2700" dirty="0">
                <a:latin typeface="Calibri"/>
                <a:ea typeface="Calibri"/>
                <a:cs typeface="Calibri"/>
                <a:sym typeface="Calibri"/>
              </a:rPr>
            </a:br>
            <a:r>
              <a:rPr lang="en-US" sz="2700" dirty="0">
                <a:latin typeface="Calibri"/>
                <a:ea typeface="Calibri"/>
                <a:cs typeface="Calibri"/>
                <a:sym typeface="Calibri"/>
              </a:rPr>
              <a:t>ERASMUS+</a:t>
            </a:r>
            <a:br>
              <a:rPr lang="en-US" sz="2700" dirty="0">
                <a:latin typeface="Calibri"/>
                <a:ea typeface="Calibri"/>
                <a:cs typeface="Calibri"/>
                <a:sym typeface="Calibri"/>
              </a:rPr>
            </a:br>
            <a:r>
              <a:rPr lang="en-US" sz="2700" dirty="0">
                <a:latin typeface="Calibri"/>
                <a:ea typeface="Calibri"/>
                <a:cs typeface="Calibri"/>
                <a:sym typeface="Calibri"/>
              </a:rPr>
              <a:t/>
            </a:r>
            <a:br>
              <a:rPr lang="en-US" sz="2700" dirty="0">
                <a:latin typeface="Calibri"/>
                <a:ea typeface="Calibri"/>
                <a:cs typeface="Calibri"/>
                <a:sym typeface="Calibri"/>
              </a:rPr>
            </a:br>
            <a:r>
              <a:rPr lang="en-US" sz="2200" dirty="0">
                <a:latin typeface="Calibri"/>
                <a:ea typeface="Calibri"/>
                <a:cs typeface="Calibri"/>
                <a:sym typeface="Calibri"/>
              </a:rPr>
              <a:t>KA220 YOU - </a:t>
            </a:r>
            <a:r>
              <a:rPr lang="en-US" sz="2200" dirty="0" err="1">
                <a:latin typeface="Calibri"/>
                <a:ea typeface="Calibri"/>
                <a:cs typeface="Calibri"/>
                <a:sym typeface="Calibri"/>
              </a:rPr>
              <a:t>Parcerias</a:t>
            </a:r>
            <a:r>
              <a:rPr lang="en-US" sz="2200" dirty="0">
                <a:latin typeface="Calibri"/>
                <a:ea typeface="Calibri"/>
                <a:cs typeface="Calibri"/>
                <a:sym typeface="Calibri"/>
              </a:rPr>
              <a:t> </a:t>
            </a:r>
            <a:r>
              <a:rPr lang="en-US" sz="2200" dirty="0" err="1">
                <a:latin typeface="Calibri"/>
                <a:ea typeface="Calibri"/>
                <a:cs typeface="Calibri"/>
                <a:sym typeface="Calibri"/>
              </a:rPr>
              <a:t>estratégicas</a:t>
            </a:r>
            <a:r>
              <a:rPr lang="en-US" sz="2200" dirty="0">
                <a:latin typeface="Calibri"/>
                <a:ea typeface="Calibri"/>
                <a:cs typeface="Calibri"/>
                <a:sym typeface="Calibri"/>
              </a:rPr>
              <a:t> para a </a:t>
            </a:r>
            <a:r>
              <a:rPr lang="en-US" sz="2200" dirty="0" err="1">
                <a:latin typeface="Calibri"/>
                <a:ea typeface="Calibri"/>
                <a:cs typeface="Calibri"/>
                <a:sym typeface="Calibri"/>
              </a:rPr>
              <a:t>educação</a:t>
            </a:r>
            <a:r>
              <a:rPr lang="en-US" sz="2200" dirty="0">
                <a:latin typeface="Calibri"/>
                <a:ea typeface="Calibri"/>
                <a:cs typeface="Calibri"/>
                <a:sym typeface="Calibri"/>
              </a:rPr>
              <a:t> de </a:t>
            </a:r>
            <a:r>
              <a:rPr lang="en-US" sz="2200" dirty="0" err="1">
                <a:latin typeface="Calibri"/>
                <a:ea typeface="Calibri"/>
                <a:cs typeface="Calibri"/>
                <a:sym typeface="Calibri"/>
              </a:rPr>
              <a:t>jovens</a:t>
            </a:r>
            <a:r>
              <a:rPr lang="en-US" sz="2200" dirty="0">
                <a:latin typeface="Calibri"/>
                <a:ea typeface="Calibri"/>
                <a:cs typeface="Calibri"/>
                <a:sym typeface="Calibri"/>
              </a:rPr>
              <a:t/>
            </a:r>
            <a:br>
              <a:rPr lang="en-US" sz="2200" dirty="0">
                <a:latin typeface="Calibri"/>
                <a:ea typeface="Calibri"/>
                <a:cs typeface="Calibri"/>
                <a:sym typeface="Calibri"/>
              </a:rPr>
            </a:br>
            <a:r>
              <a:rPr lang="en-US" sz="2200" dirty="0" err="1">
                <a:latin typeface="Calibri"/>
                <a:ea typeface="Calibri"/>
                <a:cs typeface="Calibri"/>
                <a:sym typeface="Calibri"/>
              </a:rPr>
              <a:t>Parceria</a:t>
            </a:r>
            <a:r>
              <a:rPr lang="en-US" sz="2200" dirty="0">
                <a:latin typeface="Calibri"/>
                <a:ea typeface="Calibri"/>
                <a:cs typeface="Calibri"/>
                <a:sym typeface="Calibri"/>
              </a:rPr>
              <a:t> de </a:t>
            </a:r>
            <a:r>
              <a:rPr lang="en-US" sz="2200" dirty="0" err="1">
                <a:latin typeface="Calibri"/>
                <a:ea typeface="Calibri"/>
                <a:cs typeface="Calibri"/>
                <a:sym typeface="Calibri"/>
              </a:rPr>
              <a:t>cooperação</a:t>
            </a:r>
            <a:r>
              <a:rPr lang="en-US" dirty="0">
                <a:latin typeface="Calibri"/>
                <a:ea typeface="Calibri"/>
                <a:cs typeface="Calibri"/>
                <a:sym typeface="Calibri"/>
              </a:rPr>
              <a:t/>
            </a:r>
            <a:br>
              <a:rPr lang="en-US" dirty="0">
                <a:latin typeface="Calibri"/>
                <a:ea typeface="Calibri"/>
                <a:cs typeface="Calibri"/>
                <a:sym typeface="Calibri"/>
              </a:rPr>
            </a:br>
            <a:endParaRPr dirty="0">
              <a:latin typeface="Calibri"/>
              <a:ea typeface="Calibri"/>
              <a:cs typeface="Calibri"/>
              <a:sym typeface="Calibri"/>
            </a:endParaRPr>
          </a:p>
        </p:txBody>
      </p:sp>
      <p:sp>
        <p:nvSpPr>
          <p:cNvPr id="8195" name="Google Shape;120;p1"/>
          <p:cNvSpPr txBox="1">
            <a:spLocks noGrp="1"/>
          </p:cNvSpPr>
          <p:nvPr>
            <p:ph type="body" idx="1"/>
          </p:nvPr>
        </p:nvSpPr>
        <p:spPr>
          <a:xfrm>
            <a:off x="4619625" y="593725"/>
            <a:ext cx="6491288" cy="5257800"/>
          </a:xfrm>
        </p:spPr>
        <p:txBody>
          <a:bodyPr/>
          <a:lstStyle/>
          <a:p>
            <a:pPr marL="0" indent="0" eaLnBrk="1" hangingPunct="1">
              <a:spcBef>
                <a:spcPct val="0"/>
              </a:spcBef>
              <a:spcAft>
                <a:spcPct val="0"/>
              </a:spcAft>
              <a:buClr>
                <a:schemeClr val="accent1"/>
              </a:buClr>
              <a:buSzPts val="2000"/>
              <a:buFont typeface="Calibri" panose="020F0502020204030204" pitchFamily="34" charset="0"/>
              <a:buNone/>
            </a:pPr>
            <a:r>
              <a:rPr lang="en-US" altLang="tr-TR" sz="2000" smtClean="0">
                <a:solidFill>
                  <a:srgbClr val="3F3F3F"/>
                </a:solidFill>
                <a:latin typeface="Calibri" panose="020F0502020204030204" pitchFamily="34" charset="0"/>
                <a:cs typeface="Calibri" panose="020F0502020204030204" pitchFamily="34" charset="0"/>
                <a:sym typeface="Calibri" panose="020F0502020204030204" pitchFamily="34" charset="0"/>
              </a:rPr>
              <a:t> </a:t>
            </a:r>
            <a:endParaRPr lang="tr-TR" altLang="tr-TR" sz="2000" smtClean="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
        <p:nvSpPr>
          <p:cNvPr id="8196" name="Google Shape;121;p1"/>
          <p:cNvSpPr txBox="1">
            <a:spLocks noGrp="1"/>
          </p:cNvSpPr>
          <p:nvPr>
            <p:ph type="body" idx="2"/>
          </p:nvPr>
        </p:nvSpPr>
        <p:spPr>
          <a:xfrm>
            <a:off x="457200" y="4891088"/>
            <a:ext cx="3200400" cy="1414462"/>
          </a:xfrm>
        </p:spPr>
        <p:txBody>
          <a:bodyPr/>
          <a:lstStyle/>
          <a:p>
            <a:pPr marL="0" indent="0" eaLnBrk="1" hangingPunct="1">
              <a:spcBef>
                <a:spcPct val="0"/>
              </a:spcBef>
              <a:spcAft>
                <a:spcPct val="0"/>
              </a:spcAft>
              <a:buClr>
                <a:schemeClr val="accent1"/>
              </a:buClr>
              <a:buFont typeface="Calibri" panose="020F0502020204030204" pitchFamily="34" charset="0"/>
              <a:buNone/>
            </a:pPr>
            <a:r>
              <a:rPr lang="en-US" altLang="tr-TR" b="1" i="1" smtClean="0">
                <a:latin typeface="Calibri" panose="020F0502020204030204" pitchFamily="34" charset="0"/>
                <a:cs typeface="Calibri" panose="020F0502020204030204" pitchFamily="34" charset="0"/>
                <a:sym typeface="Calibri" panose="020F0502020204030204" pitchFamily="34" charset="0"/>
              </a:rPr>
              <a:t>Número de referência:</a:t>
            </a:r>
            <a:br>
              <a:rPr lang="en-US" altLang="tr-TR" b="1" i="1" smtClean="0">
                <a:latin typeface="Calibri" panose="020F0502020204030204" pitchFamily="34" charset="0"/>
                <a:cs typeface="Calibri" panose="020F0502020204030204" pitchFamily="34" charset="0"/>
                <a:sym typeface="Calibri" panose="020F0502020204030204" pitchFamily="34" charset="0"/>
              </a:rPr>
            </a:br>
            <a:r>
              <a:rPr lang="en-US" altLang="tr-TR" smtClean="0">
                <a:latin typeface="Calibri" panose="020F0502020204030204" pitchFamily="34" charset="0"/>
                <a:cs typeface="Calibri" panose="020F0502020204030204" pitchFamily="34" charset="0"/>
                <a:sym typeface="Calibri" panose="020F0502020204030204" pitchFamily="34" charset="0"/>
              </a:rPr>
              <a:t>2021-1-DE04-KA220-YOU-000029209</a:t>
            </a:r>
            <a:endParaRPr lang="tr-TR" altLang="tr-TR" smtClean="0">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1400"/>
              </a:spcBef>
              <a:spcAft>
                <a:spcPct val="0"/>
              </a:spcAft>
              <a:buClr>
                <a:schemeClr val="accent1"/>
              </a:buClr>
              <a:buFont typeface="Calibri" panose="020F0502020204030204" pitchFamily="34" charset="0"/>
              <a:buNone/>
            </a:pPr>
            <a:r>
              <a:rPr lang="en-US" altLang="tr-TR" b="1" smtClean="0">
                <a:latin typeface="Calibri" panose="020F0502020204030204" pitchFamily="34" charset="0"/>
                <a:cs typeface="Calibri" panose="020F0502020204030204" pitchFamily="34" charset="0"/>
                <a:sym typeface="Calibri" panose="020F0502020204030204" pitchFamily="34" charset="0"/>
              </a:rPr>
              <a:t>Duração: </a:t>
            </a:r>
            <a:endParaRPr lang="tr-TR" altLang="tr-TR" smtClean="0">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1400"/>
              </a:spcBef>
              <a:spcAft>
                <a:spcPct val="0"/>
              </a:spcAft>
              <a:buClr>
                <a:schemeClr val="accent1"/>
              </a:buClr>
              <a:buFont typeface="Calibri" panose="020F0502020204030204" pitchFamily="34" charset="0"/>
              <a:buNone/>
            </a:pPr>
            <a:r>
              <a:rPr lang="en-US" altLang="tr-TR" b="1" smtClean="0">
                <a:latin typeface="Calibri" panose="020F0502020204030204" pitchFamily="34" charset="0"/>
                <a:cs typeface="Calibri" panose="020F0502020204030204" pitchFamily="34" charset="0"/>
                <a:sym typeface="Calibri" panose="020F0502020204030204" pitchFamily="34" charset="0"/>
              </a:rPr>
              <a:t>07.03.2022 a 07.03.2024 (24 meses) </a:t>
            </a:r>
            <a:endParaRPr lang="tr-TR" altLang="tr-TR" smtClean="0">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1400"/>
              </a:spcBef>
              <a:spcAft>
                <a:spcPct val="0"/>
              </a:spcAft>
              <a:buClr>
                <a:schemeClr val="accent1"/>
              </a:buClr>
              <a:buFont typeface="Calibri" panose="020F0502020204030204" pitchFamily="34" charset="0"/>
              <a:buNone/>
            </a:pPr>
            <a:endParaRPr lang="tr-TR" altLang="tr-TR" b="1" smtClean="0">
              <a:latin typeface="Calibri" panose="020F0502020204030204" pitchFamily="34" charset="0"/>
              <a:cs typeface="Calibri" panose="020F0502020204030204" pitchFamily="34" charset="0"/>
              <a:sym typeface="Calibri" panose="020F0502020204030204" pitchFamily="34" charset="0"/>
            </a:endParaRPr>
          </a:p>
        </p:txBody>
      </p:sp>
      <p:sp>
        <p:nvSpPr>
          <p:cNvPr id="123" name="Google Shape;123;p1"/>
          <p:cNvSpPr txBox="1"/>
          <p:nvPr/>
        </p:nvSpPr>
        <p:spPr>
          <a:xfrm>
            <a:off x="4311650" y="1274763"/>
            <a:ext cx="7423150" cy="3219450"/>
          </a:xfrm>
          <a:prstGeom prst="rect">
            <a:avLst/>
          </a:prstGeom>
          <a:noFill/>
          <a:ln>
            <a:noFill/>
          </a:ln>
        </p:spPr>
        <p:txBody>
          <a:bodyPr spcFirstLastPara="1" lIns="91425" tIns="45700" rIns="91425" bIns="45700">
            <a:normAutofit fontScale="92500"/>
          </a:bodyPr>
          <a:lstStyle/>
          <a:p>
            <a:pPr eaLnBrk="1" fontAlgn="auto" hangingPunct="1">
              <a:spcBef>
                <a:spcPts val="0"/>
              </a:spcBef>
              <a:spcAft>
                <a:spcPts val="0"/>
              </a:spcAft>
              <a:buClr>
                <a:schemeClr val="accent1"/>
              </a:buClr>
              <a:buSzPts val="3900"/>
              <a:buFont typeface="Noto Sans Symbols"/>
              <a:buNone/>
              <a:defRPr/>
            </a:pPr>
            <a:r>
              <a:rPr lang="en-US" sz="4000" b="1" dirty="0">
                <a:solidFill>
                  <a:srgbClr val="004B3A"/>
                </a:solidFill>
                <a:latin typeface="Calibri"/>
                <a:ea typeface="Calibri"/>
                <a:cs typeface="Calibri"/>
                <a:sym typeface="Calibri"/>
              </a:rPr>
              <a:t>GREENWORLD</a:t>
            </a:r>
            <a:r>
              <a:rPr lang="en-US" sz="3000" b="1" kern="0" dirty="0">
                <a:solidFill>
                  <a:srgbClr val="595959"/>
                </a:solidFill>
                <a:latin typeface="Calibri"/>
                <a:ea typeface="Calibri"/>
                <a:cs typeface="Calibri"/>
                <a:sym typeface="Calibri"/>
              </a:rPr>
              <a:t/>
            </a:r>
            <a:br>
              <a:rPr lang="en-US" sz="3000" b="1" kern="0" dirty="0">
                <a:solidFill>
                  <a:srgbClr val="595959"/>
                </a:solidFill>
                <a:latin typeface="Calibri"/>
                <a:ea typeface="Calibri"/>
                <a:cs typeface="Calibri"/>
                <a:sym typeface="Calibri"/>
              </a:rPr>
            </a:br>
            <a:endParaRPr sz="1583" b="1" kern="0" dirty="0">
              <a:solidFill>
                <a:srgbClr val="595959"/>
              </a:solidFill>
              <a:latin typeface="Calibri"/>
              <a:ea typeface="Calibri"/>
              <a:cs typeface="Calibri"/>
              <a:sym typeface="Calibri"/>
            </a:endParaRPr>
          </a:p>
          <a:p>
            <a:pPr eaLnBrk="1" fontAlgn="auto" hangingPunct="1">
              <a:spcBef>
                <a:spcPts val="1000"/>
              </a:spcBef>
              <a:spcAft>
                <a:spcPts val="0"/>
              </a:spcAft>
              <a:buClr>
                <a:schemeClr val="accent1"/>
              </a:buClr>
              <a:buSzPts val="2600"/>
              <a:buFont typeface="Noto Sans Symbols"/>
              <a:buNone/>
              <a:defRPr/>
            </a:pPr>
            <a:endParaRPr sz="1800" b="1" kern="0" dirty="0">
              <a:solidFill>
                <a:srgbClr val="595959"/>
              </a:solidFill>
              <a:latin typeface="Calibri"/>
              <a:ea typeface="Calibri"/>
              <a:cs typeface="Calibri"/>
              <a:sym typeface="Calibri"/>
            </a:endParaRPr>
          </a:p>
          <a:p>
            <a:pPr eaLnBrk="1" fontAlgn="auto" hangingPunct="1">
              <a:spcBef>
                <a:spcPts val="1000"/>
              </a:spcBef>
              <a:spcAft>
                <a:spcPts val="0"/>
              </a:spcAft>
              <a:buClr>
                <a:schemeClr val="accent1"/>
              </a:buClr>
              <a:buSzPts val="3200"/>
              <a:buFont typeface="Arial"/>
              <a:buNone/>
              <a:defRPr/>
            </a:pPr>
            <a:r>
              <a:rPr lang="en-US" sz="3200" b="1" u="sng" kern="0" dirty="0">
                <a:solidFill>
                  <a:srgbClr val="595959"/>
                </a:solidFill>
                <a:latin typeface="Calibri"/>
                <a:ea typeface="Calibri"/>
                <a:cs typeface="Calibri"/>
                <a:sym typeface="Calibri"/>
              </a:rPr>
              <a:t>Módulo </a:t>
            </a:r>
            <a:r>
              <a:rPr lang="tr-TR" sz="3200" b="1" u="sng" kern="0" dirty="0">
                <a:solidFill>
                  <a:srgbClr val="595959"/>
                </a:solidFill>
                <a:latin typeface="Calibri"/>
                <a:ea typeface="Calibri"/>
                <a:cs typeface="Calibri"/>
                <a:sym typeface="Calibri"/>
              </a:rPr>
              <a:t>4</a:t>
            </a:r>
            <a:r>
              <a:rPr lang="en-US" sz="3200" b="1" u="sng" kern="0" dirty="0">
                <a:solidFill>
                  <a:srgbClr val="595959"/>
                </a:solidFill>
                <a:latin typeface="Calibri"/>
                <a:ea typeface="Calibri"/>
                <a:cs typeface="Calibri"/>
                <a:sym typeface="Calibri"/>
              </a:rPr>
              <a:t>:</a:t>
            </a:r>
            <a:r>
              <a:rPr lang="en-US" sz="3200" b="1" kern="0" dirty="0">
                <a:solidFill>
                  <a:srgbClr val="595959"/>
                </a:solidFill>
                <a:latin typeface="Calibri"/>
                <a:ea typeface="Calibri"/>
                <a:cs typeface="Calibri"/>
                <a:sym typeface="Calibri"/>
              </a:rPr>
              <a:t/>
            </a:r>
            <a:br>
              <a:rPr lang="en-US" sz="3200" b="1" kern="0" dirty="0">
                <a:solidFill>
                  <a:srgbClr val="595959"/>
                </a:solidFill>
                <a:latin typeface="Calibri"/>
                <a:ea typeface="Calibri"/>
                <a:cs typeface="Calibri"/>
                <a:sym typeface="Calibri"/>
              </a:rPr>
            </a:br>
            <a:r>
              <a:rPr lang="en-US" sz="3200" b="1" kern="0" dirty="0">
                <a:solidFill>
                  <a:srgbClr val="595959"/>
                </a:solidFill>
                <a:latin typeface="Calibri"/>
                <a:ea typeface="Calibri"/>
                <a:cs typeface="Calibri"/>
                <a:sym typeface="Calibri"/>
              </a:rPr>
              <a:t>Desenvolvimento e Análise do Acesso ao Financiamento para Empreendedores Verdes</a:t>
            </a:r>
            <a:r>
              <a:rPr lang="en-US" sz="2600" b="1" kern="0" dirty="0">
                <a:solidFill>
                  <a:srgbClr val="595959"/>
                </a:solidFill>
                <a:latin typeface="Calibri"/>
                <a:ea typeface="Calibri"/>
                <a:cs typeface="Calibri"/>
                <a:sym typeface="Calibri"/>
              </a:rPr>
              <a:t/>
            </a:r>
            <a:br>
              <a:rPr lang="en-US" sz="2600" b="1" kern="0" dirty="0">
                <a:solidFill>
                  <a:srgbClr val="595959"/>
                </a:solidFill>
                <a:latin typeface="Calibri"/>
                <a:ea typeface="Calibri"/>
                <a:cs typeface="Calibri"/>
                <a:sym typeface="Calibri"/>
              </a:rPr>
            </a:br>
            <a:endParaRPr lang="en-US" sz="2600" b="1" kern="0" dirty="0">
              <a:solidFill>
                <a:srgbClr val="595959"/>
              </a:solidFill>
              <a:latin typeface="Calibri"/>
              <a:ea typeface="Calibri"/>
              <a:cs typeface="Calibri"/>
              <a:sym typeface="Calibri"/>
            </a:endParaRPr>
          </a:p>
          <a:p>
            <a:pPr eaLnBrk="1" fontAlgn="auto" hangingPunct="1">
              <a:spcBef>
                <a:spcPts val="1000"/>
              </a:spcBef>
              <a:spcAft>
                <a:spcPts val="0"/>
              </a:spcAft>
              <a:buClr>
                <a:schemeClr val="accent1"/>
              </a:buClr>
              <a:buSzPts val="3200"/>
              <a:buFont typeface="Noto Sans Symbols"/>
              <a:buNone/>
              <a:defRPr/>
            </a:pPr>
            <a:endParaRPr sz="2600" kern="0" dirty="0">
              <a:solidFill>
                <a:srgbClr val="595959"/>
              </a:solidFill>
              <a:latin typeface="Calibri"/>
              <a:ea typeface="Calibri"/>
              <a:cs typeface="Calibri"/>
              <a:sym typeface="Calibri"/>
            </a:endParaRPr>
          </a:p>
        </p:txBody>
      </p:sp>
      <p:pic>
        <p:nvPicPr>
          <p:cNvPr id="8198" name="Google Shape;125;p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75" y="593725"/>
            <a:ext cx="2286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Resim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67325" y="4791075"/>
            <a:ext cx="445452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210;p10"/>
          <p:cNvSpPr txBox="1">
            <a:spLocks noGrp="1"/>
          </p:cNvSpPr>
          <p:nvPr>
            <p:ph type="title"/>
          </p:nvPr>
        </p:nvSpPr>
        <p:spPr>
          <a:xfrm>
            <a:off x="1096963" y="227013"/>
            <a:ext cx="10515600" cy="806450"/>
          </a:xfrm>
        </p:spPr>
        <p:txBody>
          <a:bodyPr/>
          <a:lstStyle/>
          <a:p>
            <a:pPr eaLnBrk="1" hangingPunct="1">
              <a:spcBef>
                <a:spcPct val="0"/>
              </a:spcBef>
              <a:spcAft>
                <a:spcPct val="0"/>
              </a:spcAft>
              <a:buClr>
                <a:srgbClr val="2A4F1C"/>
              </a:buClr>
              <a:buFont typeface="Calibri" panose="020F0502020204030204" pitchFamily="34" charset="0"/>
              <a:buNone/>
            </a:pPr>
            <a:r>
              <a:rPr lang="en-US" altLang="tr-TR" sz="2800" b="1" smtClean="0">
                <a:solidFill>
                  <a:srgbClr val="2A4F1C"/>
                </a:solidFill>
                <a:latin typeface="Arial" panose="020B0604020202020204" pitchFamily="34" charset="0"/>
                <a:cs typeface="Arial" panose="020B0604020202020204" pitchFamily="34" charset="0"/>
              </a:rPr>
              <a:t>Navegando no cenário das finanças sustentáveis</a:t>
            </a:r>
            <a:endParaRPr lang="tr-TR" altLang="tr-TR" sz="2800" b="1" smtClean="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26627" name="Google Shape;211;p10"/>
          <p:cNvSpPr txBox="1">
            <a:spLocks noGrp="1"/>
          </p:cNvSpPr>
          <p:nvPr>
            <p:ph type="body" idx="1"/>
          </p:nvPr>
        </p:nvSpPr>
        <p:spPr>
          <a:xfrm>
            <a:off x="1096963" y="1384300"/>
            <a:ext cx="8420100" cy="685800"/>
          </a:xfrm>
        </p:spPr>
        <p:txBody>
          <a:bodyPr>
            <a:normAutofit fontScale="85000" lnSpcReduction="10000"/>
          </a:bodyPr>
          <a:lstStyle/>
          <a:p>
            <a:pPr marL="0" indent="0" eaLnBrk="1" hangingPunct="1">
              <a:spcBef>
                <a:spcPct val="0"/>
              </a:spcBef>
              <a:spcAft>
                <a:spcPct val="0"/>
              </a:spcAft>
              <a:buClr>
                <a:schemeClr val="accent1"/>
              </a:buClr>
              <a:buSzPts val="3200"/>
              <a:buFont typeface="Calibri" panose="020F0502020204030204" pitchFamily="34" charset="0"/>
              <a:buNone/>
            </a:pPr>
            <a:r>
              <a:rPr lang="en-US" altLang="tr-TR" sz="2000" smtClean="0">
                <a:solidFill>
                  <a:srgbClr val="2A4F1C"/>
                </a:solidFill>
                <a:latin typeface="Arial" panose="020B0604020202020204" pitchFamily="34" charset="0"/>
                <a:cs typeface="Arial" panose="020B0604020202020204" pitchFamily="34" charset="0"/>
              </a:rPr>
              <a:t>O financiamento verde representa um momento crítico no movimento em direção a um futuro sustentável, caracterizado pela sua natureza dinâmica e multifacetada.</a:t>
            </a:r>
            <a:endParaRPr lang="tr-TR" altLang="tr-TR" sz="2000" smtClean="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pic>
        <p:nvPicPr>
          <p:cNvPr id="26628"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3500" y="2419350"/>
            <a:ext cx="33972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211;p10"/>
          <p:cNvSpPr txBox="1">
            <a:spLocks/>
          </p:cNvSpPr>
          <p:nvPr/>
        </p:nvSpPr>
        <p:spPr bwMode="auto">
          <a:xfrm>
            <a:off x="1096963" y="2419350"/>
            <a:ext cx="58928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0" indent="0" algn="just" eaLnBrk="1" hangingPunct="1">
              <a:spcBef>
                <a:spcPct val="0"/>
              </a:spcBef>
              <a:spcAft>
                <a:spcPct val="0"/>
              </a:spcAft>
              <a:buClr>
                <a:schemeClr val="accent1"/>
              </a:buClr>
              <a:buSzPts val="3200"/>
              <a:buFont typeface="Calibri" panose="020F0502020204030204" pitchFamily="34" charset="0"/>
              <a:buNone/>
              <a:defRPr/>
            </a:pPr>
            <a:r>
              <a:rPr lang="en-US" altLang="tr-TR" sz="2400" kern="0" dirty="0">
                <a:solidFill>
                  <a:srgbClr val="2A4F1C"/>
                </a:solidFill>
                <a:latin typeface="Arial" panose="020B0604020202020204" pitchFamily="34" charset="0"/>
                <a:cs typeface="Arial" panose="020B0604020202020204" pitchFamily="34" charset="0"/>
              </a:rPr>
              <a:t>Compreender a dinâmica do financiamento verde é essencial para os empresários que pretendem ter um impacto significativo na sustentabilidade ambiental. Ao aproveitar as oportunidades e ultrapassar os desafios apresentados por este complexo ecossistema, as empresas podem contribuir para um futuro mais sustentável e próspero.</a:t>
            </a:r>
            <a:endParaRPr lang="tr-TR" altLang="tr-TR" sz="2400" kern="0" dirty="0" smtClean="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4;p7"/>
          <p:cNvSpPr txBox="1">
            <a:spLocks/>
          </p:cNvSpPr>
          <p:nvPr/>
        </p:nvSpPr>
        <p:spPr>
          <a:xfrm>
            <a:off x="323850" y="806450"/>
            <a:ext cx="10179050" cy="2886075"/>
          </a:xfrm>
          <a:prstGeom prst="rect">
            <a:avLst/>
          </a:prstGeom>
          <a:noFill/>
          <a:ln>
            <a:noFill/>
          </a:ln>
        </p:spPr>
        <p:txBody>
          <a:bodyPr lIns="0" tIns="45700" rIns="0"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30000"/>
              </a:lnSpc>
              <a:spcBef>
                <a:spcPts val="1400"/>
              </a:spcBef>
              <a:buClr>
                <a:schemeClr val="accent1"/>
              </a:buClr>
              <a:buFont typeface="Noto Sans Symbols" pitchFamily="2" charset="0"/>
              <a:buChar char="❖"/>
              <a:defRPr/>
            </a:pPr>
            <a:r>
              <a:rPr lang="en-US" altLang="tr-TR" sz="1600" b="1" dirty="0" smtClean="0">
                <a:solidFill>
                  <a:srgbClr val="2A4F1C"/>
                </a:solidFill>
                <a:latin typeface="+mj-lt"/>
              </a:rPr>
              <a:t>Fontes de financiamento verde: Desde fundos internacionais a obrigações verdes e investimentos privados, a variedade de </a:t>
            </a:r>
            <a:r>
              <a:rPr lang="en-US" altLang="tr-TR" sz="1600" b="1" dirty="0" err="1" smtClean="0">
                <a:solidFill>
                  <a:srgbClr val="2A4F1C"/>
                </a:solidFill>
                <a:latin typeface="+mj-lt"/>
              </a:rPr>
              <a:t>fontes</a:t>
            </a:r>
            <a:r>
              <a:rPr lang="en-US" altLang="tr-TR" sz="1600" b="1" dirty="0" smtClean="0">
                <a:solidFill>
                  <a:srgbClr val="2A4F1C"/>
                </a:solidFill>
                <a:latin typeface="+mj-lt"/>
              </a:rPr>
              <a:t> </a:t>
            </a:r>
            <a:r>
              <a:rPr lang="en-US" altLang="tr-TR" sz="1600" b="1" dirty="0" err="1" smtClean="0">
                <a:solidFill>
                  <a:srgbClr val="2A4F1C"/>
                </a:solidFill>
                <a:latin typeface="+mj-lt"/>
              </a:rPr>
              <a:t>reflete</a:t>
            </a:r>
            <a:r>
              <a:rPr lang="en-US" altLang="tr-TR" sz="1600" b="1" dirty="0" smtClean="0">
                <a:solidFill>
                  <a:srgbClr val="2A4F1C"/>
                </a:solidFill>
                <a:latin typeface="+mj-lt"/>
              </a:rPr>
              <a:t> </a:t>
            </a:r>
            <a:r>
              <a:rPr lang="en-US" altLang="tr-TR" sz="1600" b="1" dirty="0" smtClean="0">
                <a:solidFill>
                  <a:srgbClr val="2A4F1C"/>
                </a:solidFill>
                <a:latin typeface="+mj-lt"/>
              </a:rPr>
              <a:t>o crescente empenho do </a:t>
            </a:r>
            <a:r>
              <a:rPr lang="en-US" altLang="tr-TR" sz="1600" b="1" dirty="0" err="1" smtClean="0">
                <a:solidFill>
                  <a:srgbClr val="2A4F1C"/>
                </a:solidFill>
                <a:latin typeface="+mj-lt"/>
              </a:rPr>
              <a:t>setor</a:t>
            </a:r>
            <a:r>
              <a:rPr lang="en-US" altLang="tr-TR" sz="1600" b="1" dirty="0" smtClean="0">
                <a:solidFill>
                  <a:srgbClr val="2A4F1C"/>
                </a:solidFill>
                <a:latin typeface="+mj-lt"/>
              </a:rPr>
              <a:t> </a:t>
            </a:r>
            <a:r>
              <a:rPr lang="en-US" altLang="tr-TR" sz="1600" b="1" dirty="0" smtClean="0">
                <a:solidFill>
                  <a:srgbClr val="2A4F1C"/>
                </a:solidFill>
                <a:latin typeface="+mj-lt"/>
              </a:rPr>
              <a:t>financeiro na sustentabilidade.</a:t>
            </a:r>
          </a:p>
          <a:p>
            <a:pPr algn="just" eaLnBrk="1" hangingPunct="1">
              <a:lnSpc>
                <a:spcPct val="130000"/>
              </a:lnSpc>
              <a:spcBef>
                <a:spcPts val="1400"/>
              </a:spcBef>
              <a:buClr>
                <a:schemeClr val="accent1"/>
              </a:buClr>
              <a:buFont typeface="Noto Sans Symbols" pitchFamily="2" charset="0"/>
              <a:buChar char="❖"/>
              <a:defRPr/>
            </a:pPr>
            <a:r>
              <a:rPr lang="en-US" altLang="tr-TR" sz="1600" b="1" dirty="0" smtClean="0">
                <a:solidFill>
                  <a:srgbClr val="2A4F1C"/>
                </a:solidFill>
                <a:latin typeface="+mj-lt"/>
              </a:rPr>
              <a:t>Oportunidades de crescimento: O financiamento verde oferece oportunidades sem paralelo para as empresas inovarem, crescerem e contribuírem positivamente para o ambiente. </a:t>
            </a:r>
            <a:r>
              <a:rPr lang="en-US" altLang="tr-TR" sz="1600" b="1" dirty="0" err="1" smtClean="0">
                <a:solidFill>
                  <a:srgbClr val="2A4F1C"/>
                </a:solidFill>
                <a:latin typeface="+mj-lt"/>
              </a:rPr>
              <a:t>Apoia</a:t>
            </a:r>
            <a:r>
              <a:rPr lang="en-US" altLang="tr-TR" sz="1600" b="1" dirty="0" smtClean="0">
                <a:solidFill>
                  <a:srgbClr val="2A4F1C"/>
                </a:solidFill>
                <a:latin typeface="+mj-lt"/>
              </a:rPr>
              <a:t> </a:t>
            </a:r>
            <a:r>
              <a:rPr lang="en-US" altLang="tr-TR" sz="1600" b="1" dirty="0" err="1" smtClean="0">
                <a:solidFill>
                  <a:srgbClr val="2A4F1C"/>
                </a:solidFill>
                <a:latin typeface="+mj-lt"/>
              </a:rPr>
              <a:t>projetos</a:t>
            </a:r>
            <a:r>
              <a:rPr lang="en-US" altLang="tr-TR" sz="1600" b="1" dirty="0" smtClean="0">
                <a:solidFill>
                  <a:srgbClr val="2A4F1C"/>
                </a:solidFill>
                <a:latin typeface="+mj-lt"/>
              </a:rPr>
              <a:t> </a:t>
            </a:r>
            <a:r>
              <a:rPr lang="en-US" altLang="tr-TR" sz="1600" b="1" dirty="0" smtClean="0">
                <a:solidFill>
                  <a:srgbClr val="2A4F1C"/>
                </a:solidFill>
                <a:latin typeface="+mj-lt"/>
              </a:rPr>
              <a:t>que vão desde as energias renováveis à agricultura sustentável, fazendo avançar a economia verde.</a:t>
            </a:r>
          </a:p>
          <a:p>
            <a:pPr algn="just" eaLnBrk="1" hangingPunct="1">
              <a:lnSpc>
                <a:spcPct val="130000"/>
              </a:lnSpc>
              <a:spcBef>
                <a:spcPts val="1400"/>
              </a:spcBef>
              <a:buClr>
                <a:schemeClr val="accent1"/>
              </a:buClr>
              <a:buFont typeface="Noto Sans Symbols" pitchFamily="2" charset="0"/>
              <a:buChar char="❖"/>
              <a:defRPr/>
            </a:pPr>
            <a:r>
              <a:rPr lang="en-US" altLang="tr-TR" sz="1600" b="1" dirty="0" smtClean="0">
                <a:solidFill>
                  <a:srgbClr val="2A4F1C"/>
                </a:solidFill>
                <a:latin typeface="+mj-lt"/>
              </a:rPr>
              <a:t>Desafios ao acesso: Apesar do seu potencial, os empresários enfrentam frequentemente desafios no acesso ao financiamento verde devido a obstáculos regulamentares, à imaturidade do mercado e à necessidade de conhecimentos especializados para navegar neste espaço.</a:t>
            </a:r>
          </a:p>
          <a:p>
            <a:pPr algn="just" eaLnBrk="1" hangingPunct="1">
              <a:lnSpc>
                <a:spcPct val="130000"/>
              </a:lnSpc>
              <a:spcBef>
                <a:spcPts val="1400"/>
              </a:spcBef>
              <a:buClr>
                <a:schemeClr val="accent1"/>
              </a:buClr>
              <a:buFont typeface="Noto Sans Symbols" pitchFamily="2" charset="0"/>
              <a:buChar char="❖"/>
              <a:defRPr/>
            </a:pPr>
            <a:r>
              <a:rPr lang="en-US" altLang="tr-TR" sz="1600" b="1" dirty="0" smtClean="0">
                <a:solidFill>
                  <a:srgbClr val="2A4F1C"/>
                </a:solidFill>
                <a:latin typeface="+mj-lt"/>
              </a:rPr>
              <a:t>Quadros políticos: As políticas governamentais e os acordos internacionais desempenham um papel fundamental na definição do panorama das finanças ecológicas, proporcionando incentivos e enquadramentos que encorajam o investimento sustentável.</a:t>
            </a:r>
          </a:p>
          <a:p>
            <a:pPr algn="just" eaLnBrk="1" hangingPunct="1">
              <a:lnSpc>
                <a:spcPct val="130000"/>
              </a:lnSpc>
              <a:spcBef>
                <a:spcPts val="1400"/>
              </a:spcBef>
              <a:buClr>
                <a:schemeClr val="accent1"/>
              </a:buClr>
              <a:buFont typeface="Noto Sans Symbols" pitchFamily="2" charset="0"/>
              <a:buChar char="❖"/>
              <a:defRPr/>
            </a:pPr>
            <a:r>
              <a:rPr lang="en-US" altLang="tr-TR" sz="1600" b="1" dirty="0" smtClean="0">
                <a:solidFill>
                  <a:srgbClr val="2A4F1C"/>
                </a:solidFill>
                <a:latin typeface="+mj-lt"/>
              </a:rPr>
              <a:t>A inovação como catalisador: A inovação em tecnologia e produtos financeiros é essencial para o avanço da economia verde, permitindo novas formas de investimento e apoio a </a:t>
            </a:r>
            <a:r>
              <a:rPr lang="en-US" altLang="tr-TR" sz="1600" b="1" dirty="0" err="1" smtClean="0">
                <a:solidFill>
                  <a:srgbClr val="2A4F1C"/>
                </a:solidFill>
                <a:latin typeface="+mj-lt"/>
              </a:rPr>
              <a:t>projetos</a:t>
            </a:r>
            <a:r>
              <a:rPr lang="en-US" altLang="tr-TR" sz="1600" b="1" dirty="0" smtClean="0">
                <a:solidFill>
                  <a:srgbClr val="2A4F1C"/>
                </a:solidFill>
                <a:latin typeface="+mj-lt"/>
              </a:rPr>
              <a:t> </a:t>
            </a:r>
            <a:r>
              <a:rPr lang="en-US" altLang="tr-TR" sz="1600" b="1" dirty="0" smtClean="0">
                <a:solidFill>
                  <a:srgbClr val="2A4F1C"/>
                </a:solidFill>
                <a:latin typeface="+mj-lt"/>
              </a:rPr>
              <a:t>sustentáveis</a:t>
            </a:r>
            <a:r>
              <a:rPr lang="tr-TR" altLang="tr-TR" sz="1600" b="1" dirty="0" smtClean="0">
                <a:solidFill>
                  <a:srgbClr val="2A4F1C"/>
                </a:solidFill>
                <a:latin typeface="+mj-lt"/>
              </a:rPr>
              <a:t>.</a:t>
            </a:r>
            <a:endParaRPr lang="en-US" altLang="tr-TR" sz="1100" dirty="0" smtClean="0">
              <a:solidFill>
                <a:srgbClr val="3F3F3F"/>
              </a:solidFill>
              <a:latin typeface="+mj-lt"/>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Google Shape;210;p10"/>
          <p:cNvSpPr txBox="1">
            <a:spLocks noGrp="1"/>
          </p:cNvSpPr>
          <p:nvPr>
            <p:ph type="title"/>
          </p:nvPr>
        </p:nvSpPr>
        <p:spPr>
          <a:xfrm>
            <a:off x="1096963" y="227013"/>
            <a:ext cx="10515600" cy="806450"/>
          </a:xfrm>
        </p:spPr>
        <p:txBody>
          <a:bodyPr/>
          <a:lstStyle/>
          <a:p>
            <a:pPr eaLnBrk="1" hangingPunct="1">
              <a:spcBef>
                <a:spcPct val="0"/>
              </a:spcBef>
              <a:spcAft>
                <a:spcPct val="0"/>
              </a:spcAft>
              <a:buClr>
                <a:srgbClr val="2A4F1C"/>
              </a:buClr>
              <a:buFont typeface="Calibri" panose="020F0502020204030204" pitchFamily="34" charset="0"/>
              <a:buNone/>
            </a:pPr>
            <a:r>
              <a:rPr lang="en-US" altLang="tr-TR" sz="2800" b="1" smtClean="0">
                <a:solidFill>
                  <a:srgbClr val="2A4F1C"/>
                </a:solidFill>
                <a:latin typeface="Arial" panose="020B0604020202020204" pitchFamily="34" charset="0"/>
                <a:cs typeface="Arial" panose="020B0604020202020204" pitchFamily="34" charset="0"/>
              </a:rPr>
              <a:t>Elementos de aprendizagem</a:t>
            </a:r>
            <a:endParaRPr lang="tr-TR" altLang="tr-TR" sz="2800" b="1" smtClean="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30723" name="Google Shape;211;p10"/>
          <p:cNvSpPr txBox="1">
            <a:spLocks noGrp="1"/>
          </p:cNvSpPr>
          <p:nvPr>
            <p:ph type="body" idx="1"/>
          </p:nvPr>
        </p:nvSpPr>
        <p:spPr>
          <a:xfrm>
            <a:off x="1096963" y="1384300"/>
            <a:ext cx="8420100" cy="685800"/>
          </a:xfrm>
        </p:spPr>
        <p:txBody>
          <a:bodyPr/>
          <a:lstStyle/>
          <a:p>
            <a:pPr marL="0" indent="0" eaLnBrk="1" hangingPunct="1">
              <a:spcBef>
                <a:spcPct val="0"/>
              </a:spcBef>
              <a:spcAft>
                <a:spcPct val="0"/>
              </a:spcAft>
              <a:buClr>
                <a:schemeClr val="accent1"/>
              </a:buClr>
              <a:buSzPts val="3200"/>
              <a:buFont typeface="Calibri" panose="020F0502020204030204" pitchFamily="34" charset="0"/>
              <a:buNone/>
            </a:pPr>
            <a:r>
              <a:rPr lang="en-US" altLang="tr-TR" sz="2000" smtClean="0">
                <a:solidFill>
                  <a:srgbClr val="2A4F1C"/>
                </a:solidFill>
                <a:latin typeface="Arial" panose="020B0604020202020204" pitchFamily="34" charset="0"/>
                <a:cs typeface="Arial" panose="020B0604020202020204" pitchFamily="34" charset="0"/>
              </a:rPr>
              <a:t>Elementos básicos do conhecimento sobre financiamento verde</a:t>
            </a:r>
            <a:endParaRPr lang="tr-TR" altLang="tr-TR" sz="2000" smtClean="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Google Shape;211;p10"/>
          <p:cNvSpPr txBox="1">
            <a:spLocks/>
          </p:cNvSpPr>
          <p:nvPr/>
        </p:nvSpPr>
        <p:spPr bwMode="auto">
          <a:xfrm>
            <a:off x="1096963" y="2070100"/>
            <a:ext cx="10345737"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0" indent="0" algn="just" eaLnBrk="1" hangingPunct="1">
              <a:spcBef>
                <a:spcPct val="0"/>
              </a:spcBef>
              <a:spcAft>
                <a:spcPct val="0"/>
              </a:spcAft>
              <a:buClr>
                <a:schemeClr val="accent1"/>
              </a:buClr>
              <a:buSzPts val="3200"/>
              <a:buFont typeface="Calibri" panose="020F0502020204030204" pitchFamily="34" charset="0"/>
              <a:buNone/>
              <a:defRPr/>
            </a:pPr>
            <a:r>
              <a:rPr lang="en-US" altLang="tr-TR" sz="1600" b="1" kern="0" dirty="0">
                <a:solidFill>
                  <a:srgbClr val="2A4F1C"/>
                </a:solidFill>
                <a:latin typeface="Arial" panose="020B0604020202020204" pitchFamily="34" charset="0"/>
                <a:cs typeface="Arial" panose="020B0604020202020204" pitchFamily="34" charset="0"/>
              </a:rPr>
              <a:t>Compreensão das finanças verdes: </a:t>
            </a:r>
            <a:r>
              <a:rPr lang="en-US" altLang="tr-TR" sz="1600" kern="0" dirty="0">
                <a:solidFill>
                  <a:srgbClr val="2A4F1C"/>
                </a:solidFill>
                <a:latin typeface="Arial" panose="020B0604020202020204" pitchFamily="34" charset="0"/>
                <a:cs typeface="Arial" panose="020B0604020202020204" pitchFamily="34" charset="0"/>
              </a:rPr>
              <a:t>Compreender os conceitos fundamentais e a importância global das finanças ecológicas na promoção do desenvolvimento sustentável.</a:t>
            </a:r>
          </a:p>
          <a:p>
            <a:pPr marL="0" indent="0" algn="just" eaLnBrk="1" hangingPunct="1">
              <a:spcBef>
                <a:spcPct val="0"/>
              </a:spcBef>
              <a:spcAft>
                <a:spcPct val="0"/>
              </a:spcAft>
              <a:buClr>
                <a:schemeClr val="accent1"/>
              </a:buClr>
              <a:buSzPts val="3200"/>
              <a:buFont typeface="Calibri" panose="020F0502020204030204" pitchFamily="34" charset="0"/>
              <a:buNone/>
              <a:defRPr/>
            </a:pPr>
            <a:endParaRPr lang="en-US" altLang="tr-TR" sz="1600" kern="0" dirty="0">
              <a:solidFill>
                <a:srgbClr val="2A4F1C"/>
              </a:solidFill>
              <a:latin typeface="Arial" panose="020B0604020202020204" pitchFamily="34" charset="0"/>
              <a:cs typeface="Arial" panose="020B0604020202020204" pitchFamily="34" charset="0"/>
            </a:endParaRPr>
          </a:p>
          <a:p>
            <a:pPr marL="0" indent="0" algn="just" eaLnBrk="1" hangingPunct="1">
              <a:spcBef>
                <a:spcPct val="0"/>
              </a:spcBef>
              <a:spcAft>
                <a:spcPct val="0"/>
              </a:spcAft>
              <a:buClr>
                <a:schemeClr val="accent1"/>
              </a:buClr>
              <a:buSzPts val="3200"/>
              <a:buFont typeface="Calibri" panose="020F0502020204030204" pitchFamily="34" charset="0"/>
              <a:buNone/>
              <a:defRPr/>
            </a:pPr>
            <a:r>
              <a:rPr lang="en-US" altLang="tr-TR" sz="1600" b="1" kern="0" dirty="0">
                <a:solidFill>
                  <a:srgbClr val="2A4F1C"/>
                </a:solidFill>
                <a:latin typeface="Arial" panose="020B0604020202020204" pitchFamily="34" charset="0"/>
                <a:cs typeface="Arial" panose="020B0604020202020204" pitchFamily="34" charset="0"/>
              </a:rPr>
              <a:t>Identificação e utilização de fontes: </a:t>
            </a:r>
            <a:r>
              <a:rPr lang="en-US" altLang="tr-TR" sz="1600" kern="0" dirty="0">
                <a:solidFill>
                  <a:srgbClr val="2A4F1C"/>
                </a:solidFill>
                <a:latin typeface="Arial" panose="020B0604020202020204" pitchFamily="34" charset="0"/>
                <a:cs typeface="Arial" panose="020B0604020202020204" pitchFamily="34" charset="0"/>
              </a:rPr>
              <a:t>Aprender a navegar pelas diversas fontes de financiamento verde, incluindo obrigações verdes, subvenções e empréstimos, e como utilizá-las efetivamente para empreendimentos sustentáveis.</a:t>
            </a:r>
          </a:p>
          <a:p>
            <a:pPr marL="0" indent="0" algn="just" eaLnBrk="1" hangingPunct="1">
              <a:spcBef>
                <a:spcPct val="0"/>
              </a:spcBef>
              <a:spcAft>
                <a:spcPct val="0"/>
              </a:spcAft>
              <a:buClr>
                <a:schemeClr val="accent1"/>
              </a:buClr>
              <a:buSzPts val="3200"/>
              <a:buFont typeface="Calibri" panose="020F0502020204030204" pitchFamily="34" charset="0"/>
              <a:buNone/>
              <a:defRPr/>
            </a:pPr>
            <a:endParaRPr lang="en-US" altLang="tr-TR" sz="1600" kern="0" dirty="0">
              <a:solidFill>
                <a:srgbClr val="2A4F1C"/>
              </a:solidFill>
              <a:latin typeface="Arial" panose="020B0604020202020204" pitchFamily="34" charset="0"/>
              <a:cs typeface="Arial" panose="020B0604020202020204" pitchFamily="34" charset="0"/>
            </a:endParaRPr>
          </a:p>
          <a:p>
            <a:pPr marL="0" indent="0" algn="just" eaLnBrk="1" hangingPunct="1">
              <a:spcBef>
                <a:spcPct val="0"/>
              </a:spcBef>
              <a:spcAft>
                <a:spcPct val="0"/>
              </a:spcAft>
              <a:buClr>
                <a:schemeClr val="accent1"/>
              </a:buClr>
              <a:buSzPts val="3200"/>
              <a:buFont typeface="Calibri" panose="020F0502020204030204" pitchFamily="34" charset="0"/>
              <a:buNone/>
              <a:defRPr/>
            </a:pPr>
            <a:r>
              <a:rPr lang="en-US" altLang="tr-TR" sz="1600" b="1" kern="0" dirty="0">
                <a:solidFill>
                  <a:srgbClr val="2A4F1C"/>
                </a:solidFill>
                <a:latin typeface="Arial" panose="020B0604020202020204" pitchFamily="34" charset="0"/>
                <a:cs typeface="Arial" panose="020B0604020202020204" pitchFamily="34" charset="0"/>
              </a:rPr>
              <a:t>Superar os desafios: </a:t>
            </a:r>
            <a:r>
              <a:rPr lang="en-US" altLang="tr-TR" sz="1600" kern="0" dirty="0">
                <a:solidFill>
                  <a:srgbClr val="2A4F1C"/>
                </a:solidFill>
                <a:latin typeface="Arial" panose="020B0604020202020204" pitchFamily="34" charset="0"/>
                <a:cs typeface="Arial" panose="020B0604020202020204" pitchFamily="34" charset="0"/>
              </a:rPr>
              <a:t>Abordar os obstáculos comuns ao acesso ao financiamento verde, desde as restrições financeiras aos obstáculos regulamentares, e desenvolver estratégias para ultrapassar estes obstáculos.</a:t>
            </a:r>
          </a:p>
          <a:p>
            <a:pPr marL="0" indent="0" algn="just" eaLnBrk="1" hangingPunct="1">
              <a:spcBef>
                <a:spcPct val="0"/>
              </a:spcBef>
              <a:spcAft>
                <a:spcPct val="0"/>
              </a:spcAft>
              <a:buClr>
                <a:schemeClr val="accent1"/>
              </a:buClr>
              <a:buSzPts val="3200"/>
              <a:buFont typeface="Calibri" panose="020F0502020204030204" pitchFamily="34" charset="0"/>
              <a:buNone/>
              <a:defRPr/>
            </a:pPr>
            <a:endParaRPr lang="en-US" altLang="tr-TR" sz="1600" b="1" kern="0" dirty="0">
              <a:solidFill>
                <a:srgbClr val="2A4F1C"/>
              </a:solidFill>
              <a:latin typeface="Arial" panose="020B0604020202020204" pitchFamily="34" charset="0"/>
              <a:cs typeface="Arial" panose="020B0604020202020204" pitchFamily="34" charset="0"/>
            </a:endParaRPr>
          </a:p>
          <a:p>
            <a:pPr marL="0" indent="0" algn="just" eaLnBrk="1" hangingPunct="1">
              <a:spcBef>
                <a:spcPct val="0"/>
              </a:spcBef>
              <a:spcAft>
                <a:spcPct val="0"/>
              </a:spcAft>
              <a:buClr>
                <a:schemeClr val="accent1"/>
              </a:buClr>
              <a:buSzPts val="3200"/>
              <a:buFont typeface="Calibri" panose="020F0502020204030204" pitchFamily="34" charset="0"/>
              <a:buNone/>
              <a:defRPr/>
            </a:pPr>
            <a:r>
              <a:rPr lang="en-US" altLang="tr-TR" sz="1600" b="1" kern="0" dirty="0">
                <a:solidFill>
                  <a:srgbClr val="2A4F1C"/>
                </a:solidFill>
                <a:latin typeface="Arial" panose="020B0604020202020204" pitchFamily="34" charset="0"/>
                <a:cs typeface="Arial" panose="020B0604020202020204" pitchFamily="34" charset="0"/>
              </a:rPr>
              <a:t>Aproveitamento de oportunidades: </a:t>
            </a:r>
            <a:r>
              <a:rPr lang="en-US" altLang="tr-TR" sz="1600" kern="0" dirty="0">
                <a:solidFill>
                  <a:srgbClr val="2A4F1C"/>
                </a:solidFill>
                <a:latin typeface="Arial" panose="020B0604020202020204" pitchFamily="34" charset="0"/>
                <a:cs typeface="Arial" panose="020B0604020202020204" pitchFamily="34" charset="0"/>
              </a:rPr>
              <a:t>Identificar e capitalizar as oportunidades únicas que as finanças ecológicas apresentam para o crescimento sustentável das empresas e o impacto ambiental.</a:t>
            </a:r>
          </a:p>
          <a:p>
            <a:pPr marL="0" indent="0" algn="just" eaLnBrk="1" hangingPunct="1">
              <a:spcBef>
                <a:spcPct val="0"/>
              </a:spcBef>
              <a:spcAft>
                <a:spcPct val="0"/>
              </a:spcAft>
              <a:buClr>
                <a:schemeClr val="accent1"/>
              </a:buClr>
              <a:buSzPts val="3200"/>
              <a:buFont typeface="Calibri" panose="020F0502020204030204" pitchFamily="34" charset="0"/>
              <a:buNone/>
              <a:defRPr/>
            </a:pPr>
            <a:endParaRPr lang="en-US" altLang="tr-TR" sz="1600" b="1" kern="0" dirty="0">
              <a:solidFill>
                <a:srgbClr val="2A4F1C"/>
              </a:solidFill>
              <a:latin typeface="Arial" panose="020B0604020202020204" pitchFamily="34" charset="0"/>
              <a:cs typeface="Arial" panose="020B0604020202020204" pitchFamily="34" charset="0"/>
            </a:endParaRPr>
          </a:p>
          <a:p>
            <a:pPr marL="0" indent="0" algn="just" eaLnBrk="1" hangingPunct="1">
              <a:spcBef>
                <a:spcPct val="0"/>
              </a:spcBef>
              <a:spcAft>
                <a:spcPct val="0"/>
              </a:spcAft>
              <a:buClr>
                <a:schemeClr val="accent1"/>
              </a:buClr>
              <a:buSzPts val="3200"/>
              <a:buFont typeface="Calibri" panose="020F0502020204030204" pitchFamily="34" charset="0"/>
              <a:buNone/>
              <a:defRPr/>
            </a:pPr>
            <a:r>
              <a:rPr lang="en-US" altLang="tr-TR" sz="1600" b="1" kern="0" dirty="0">
                <a:solidFill>
                  <a:srgbClr val="2A4F1C"/>
                </a:solidFill>
                <a:latin typeface="Arial" panose="020B0604020202020204" pitchFamily="34" charset="0"/>
                <a:cs typeface="Arial" panose="020B0604020202020204" pitchFamily="34" charset="0"/>
              </a:rPr>
              <a:t>Financiamento estratégico: </a:t>
            </a:r>
            <a:r>
              <a:rPr lang="en-US" altLang="tr-TR" sz="1600" kern="0" dirty="0">
                <a:solidFill>
                  <a:srgbClr val="2A4F1C"/>
                </a:solidFill>
                <a:latin typeface="Arial" panose="020B0604020202020204" pitchFamily="34" charset="0"/>
                <a:cs typeface="Arial" panose="020B0604020202020204" pitchFamily="34" charset="0"/>
              </a:rPr>
              <a:t>Elaborar propostas convincentes e navegar no panorama do financiamento verde para garantir o financiamento, com ênfase na inovação e nas parcerias.</a:t>
            </a:r>
            <a:endParaRPr lang="tr-TR" altLang="tr-TR" sz="1600" kern="0" dirty="0" smtClean="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Google Shape;210;p10"/>
          <p:cNvSpPr txBox="1">
            <a:spLocks noGrp="1"/>
          </p:cNvSpPr>
          <p:nvPr>
            <p:ph type="title"/>
          </p:nvPr>
        </p:nvSpPr>
        <p:spPr>
          <a:xfrm>
            <a:off x="1096963" y="227013"/>
            <a:ext cx="10515600" cy="806450"/>
          </a:xfrm>
        </p:spPr>
        <p:txBody>
          <a:bodyPr/>
          <a:lstStyle/>
          <a:p>
            <a:pPr eaLnBrk="1" hangingPunct="1">
              <a:spcBef>
                <a:spcPct val="0"/>
              </a:spcBef>
              <a:spcAft>
                <a:spcPct val="0"/>
              </a:spcAft>
              <a:buClr>
                <a:srgbClr val="2A4F1C"/>
              </a:buClr>
              <a:buFont typeface="Calibri" panose="020F0502020204030204" pitchFamily="34" charset="0"/>
              <a:buNone/>
            </a:pPr>
            <a:r>
              <a:rPr lang="en-US" altLang="tr-TR" sz="2800" b="1" smtClean="0">
                <a:solidFill>
                  <a:srgbClr val="2A4F1C"/>
                </a:solidFill>
                <a:latin typeface="Arial" panose="020B0604020202020204" pitchFamily="34" charset="0"/>
                <a:cs typeface="Arial" panose="020B0604020202020204" pitchFamily="34" charset="0"/>
              </a:rPr>
              <a:t>Fontes de financiamento verde</a:t>
            </a:r>
            <a:endParaRPr lang="tr-TR" altLang="tr-TR" sz="2800" b="1" smtClean="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Google Shape;211;p10"/>
          <p:cNvSpPr txBox="1">
            <a:spLocks/>
          </p:cNvSpPr>
          <p:nvPr/>
        </p:nvSpPr>
        <p:spPr bwMode="auto">
          <a:xfrm>
            <a:off x="1096963" y="1671638"/>
            <a:ext cx="9204628"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285750" indent="-285750" algn="just" eaLnBrk="1" hangingPunct="1">
              <a:spcBef>
                <a:spcPct val="0"/>
              </a:spcBef>
              <a:spcAft>
                <a:spcPct val="0"/>
              </a:spcAft>
              <a:buClr>
                <a:schemeClr val="accent1"/>
              </a:buClr>
              <a:buSzPts val="3200"/>
              <a:defRPr/>
            </a:pPr>
            <a:r>
              <a:rPr lang="en-US" altLang="tr-TR" sz="2000" kern="0" dirty="0">
                <a:solidFill>
                  <a:srgbClr val="2A4F1C"/>
                </a:solidFill>
                <a:latin typeface="Arial" panose="020B0604020202020204" pitchFamily="34" charset="0"/>
                <a:cs typeface="Arial" panose="020B0604020202020204" pitchFamily="34" charset="0"/>
              </a:rPr>
              <a:t>O financiamento verde ajuda a transformar ideias amigas do ambiente em realidade. Eis como:</a:t>
            </a:r>
          </a:p>
          <a:p>
            <a:pPr marL="285750" indent="-285750" algn="just" eaLnBrk="1" hangingPunct="1">
              <a:spcBef>
                <a:spcPct val="0"/>
              </a:spcBef>
              <a:spcAft>
                <a:spcPct val="0"/>
              </a:spcAft>
              <a:buClr>
                <a:schemeClr val="accent1"/>
              </a:buClr>
              <a:buSzPts val="3200"/>
              <a:defRPr/>
            </a:pPr>
            <a:endParaRPr lang="en-US" altLang="tr-TR" sz="2000" b="1" kern="0" dirty="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r>
              <a:rPr lang="en-US" altLang="tr-TR" sz="2000" b="1" kern="0" dirty="0">
                <a:solidFill>
                  <a:srgbClr val="2A4F1C"/>
                </a:solidFill>
                <a:latin typeface="Arial" panose="020B0604020202020204" pitchFamily="34" charset="0"/>
                <a:cs typeface="Arial" panose="020B0604020202020204" pitchFamily="34" charset="0"/>
              </a:rPr>
              <a:t>Obrigações verdes: </a:t>
            </a:r>
            <a:r>
              <a:rPr lang="en-US" altLang="tr-TR" sz="2000" kern="0" dirty="0">
                <a:solidFill>
                  <a:srgbClr val="2A4F1C"/>
                </a:solidFill>
                <a:latin typeface="Arial" panose="020B0604020202020204" pitchFamily="34" charset="0"/>
                <a:cs typeface="Arial" panose="020B0604020202020204" pitchFamily="34" charset="0"/>
              </a:rPr>
              <a:t>São obrigações especiais emitidas para financiar projectos que tenham benefícios ambientais positivos. Pense nelas como empréstimos para o </a:t>
            </a:r>
            <a:r>
              <a:rPr lang="en-US" altLang="tr-TR" sz="2000" kern="0" dirty="0" smtClean="0">
                <a:solidFill>
                  <a:srgbClr val="2A4F1C"/>
                </a:solidFill>
                <a:latin typeface="Arial" panose="020B0604020202020204" pitchFamily="34" charset="0"/>
                <a:cs typeface="Arial" panose="020B0604020202020204" pitchFamily="34" charset="0"/>
              </a:rPr>
              <a:t>planeta.</a:t>
            </a:r>
            <a:endParaRPr lang="tr-TR" altLang="tr-TR" sz="2000" kern="0" dirty="0" smtClean="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endParaRPr lang="en-US" altLang="tr-TR" sz="2000" b="1" kern="0" dirty="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r>
              <a:rPr lang="en-US" altLang="tr-TR" sz="2000" b="1" kern="0" dirty="0">
                <a:solidFill>
                  <a:srgbClr val="2A4F1C"/>
                </a:solidFill>
                <a:latin typeface="Arial" panose="020B0604020202020204" pitchFamily="34" charset="0"/>
                <a:cs typeface="Arial" panose="020B0604020202020204" pitchFamily="34" charset="0"/>
              </a:rPr>
              <a:t>Subsídios: </a:t>
            </a:r>
            <a:r>
              <a:rPr lang="en-US" altLang="tr-TR" sz="2000" kern="0" dirty="0" err="1" smtClean="0">
                <a:solidFill>
                  <a:srgbClr val="2A4F1C"/>
                </a:solidFill>
                <a:latin typeface="Arial" panose="020B0604020202020204" pitchFamily="34" charset="0"/>
                <a:cs typeface="Arial" panose="020B0604020202020204" pitchFamily="34" charset="0"/>
              </a:rPr>
              <a:t>Financiamento</a:t>
            </a:r>
            <a:r>
              <a:rPr lang="en-US" altLang="tr-TR" sz="2000" kern="0" dirty="0" smtClean="0">
                <a:solidFill>
                  <a:srgbClr val="2A4F1C"/>
                </a:solidFill>
                <a:latin typeface="Arial" panose="020B0604020202020204" pitchFamily="34" charset="0"/>
                <a:cs typeface="Arial" panose="020B0604020202020204" pitchFamily="34" charset="0"/>
              </a:rPr>
              <a:t> </a:t>
            </a:r>
            <a:r>
              <a:rPr lang="en-US" altLang="tr-TR" sz="2000" kern="0" dirty="0" err="1" smtClean="0">
                <a:solidFill>
                  <a:srgbClr val="2A4F1C"/>
                </a:solidFill>
                <a:latin typeface="Arial" panose="020B0604020202020204" pitchFamily="34" charset="0"/>
                <a:cs typeface="Arial" panose="020B0604020202020204" pitchFamily="34" charset="0"/>
              </a:rPr>
              <a:t>gratuito</a:t>
            </a:r>
            <a:r>
              <a:rPr lang="en-US" altLang="tr-TR" sz="2000" kern="0" dirty="0" smtClean="0">
                <a:solidFill>
                  <a:srgbClr val="2A4F1C"/>
                </a:solidFill>
                <a:latin typeface="Arial" panose="020B0604020202020204" pitchFamily="34" charset="0"/>
                <a:cs typeface="Arial" panose="020B0604020202020204" pitchFamily="34" charset="0"/>
              </a:rPr>
              <a:t> dado </a:t>
            </a:r>
            <a:r>
              <a:rPr lang="en-US" altLang="tr-TR" sz="2000" kern="0" dirty="0">
                <a:solidFill>
                  <a:srgbClr val="2A4F1C"/>
                </a:solidFill>
                <a:latin typeface="Arial" panose="020B0604020202020204" pitchFamily="34" charset="0"/>
                <a:cs typeface="Arial" panose="020B0604020202020204" pitchFamily="34" charset="0"/>
              </a:rPr>
              <a:t>por governos, organizações ou fundações para apoiar projectos ambientais. É como um presente financeiro por fazer o bem</a:t>
            </a:r>
            <a:r>
              <a:rPr lang="en-US" altLang="tr-TR" sz="2000" kern="0" dirty="0" smtClean="0">
                <a:solidFill>
                  <a:srgbClr val="2A4F1C"/>
                </a:solidFill>
                <a:latin typeface="Arial" panose="020B0604020202020204" pitchFamily="34" charset="0"/>
                <a:cs typeface="Arial" panose="020B0604020202020204" pitchFamily="34" charset="0"/>
              </a:rPr>
              <a:t>.</a:t>
            </a:r>
            <a:endParaRPr lang="tr-TR" altLang="tr-TR" sz="2000" kern="0" dirty="0" smtClean="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endParaRPr lang="en-US" altLang="tr-TR" sz="2000" b="1" kern="0" dirty="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r>
              <a:rPr lang="en-US" altLang="tr-TR" sz="2000" b="1" kern="0" dirty="0">
                <a:solidFill>
                  <a:srgbClr val="2A4F1C"/>
                </a:solidFill>
                <a:latin typeface="Arial" panose="020B0604020202020204" pitchFamily="34" charset="0"/>
                <a:cs typeface="Arial" panose="020B0604020202020204" pitchFamily="34" charset="0"/>
              </a:rPr>
              <a:t>Empréstimos: </a:t>
            </a:r>
            <a:r>
              <a:rPr lang="en-US" altLang="tr-TR" sz="2000" kern="0" dirty="0">
                <a:solidFill>
                  <a:srgbClr val="2A4F1C"/>
                </a:solidFill>
                <a:latin typeface="Arial" panose="020B0604020202020204" pitchFamily="34" charset="0"/>
                <a:cs typeface="Arial" panose="020B0604020202020204" pitchFamily="34" charset="0"/>
              </a:rPr>
              <a:t>Dinheiro emprestado que tem de ser pago, mas que se destina especificamente a financiar iniciativas ecológicas.</a:t>
            </a:r>
            <a:endParaRPr lang="tr-TR" altLang="tr-TR" sz="2000" kern="0" dirty="0" smtClean="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40864" y="3443119"/>
            <a:ext cx="2809875"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211;p10"/>
          <p:cNvSpPr txBox="1">
            <a:spLocks/>
          </p:cNvSpPr>
          <p:nvPr/>
        </p:nvSpPr>
        <p:spPr bwMode="auto">
          <a:xfrm>
            <a:off x="796926" y="914400"/>
            <a:ext cx="9232292"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285750" indent="-285750" algn="just" eaLnBrk="1" hangingPunct="1">
              <a:spcBef>
                <a:spcPct val="0"/>
              </a:spcBef>
              <a:spcAft>
                <a:spcPct val="0"/>
              </a:spcAft>
              <a:buClr>
                <a:schemeClr val="accent1"/>
              </a:buClr>
              <a:buSzPts val="3200"/>
              <a:defRPr/>
            </a:pPr>
            <a:r>
              <a:rPr lang="en-US" altLang="tr-TR" sz="2400" kern="0" dirty="0">
                <a:solidFill>
                  <a:srgbClr val="2A4F1C"/>
                </a:solidFill>
                <a:latin typeface="Arial" panose="020B0604020202020204" pitchFamily="34" charset="0"/>
                <a:cs typeface="Arial" panose="020B0604020202020204" pitchFamily="34" charset="0"/>
              </a:rPr>
              <a:t>Sectores que beneficiam do financiamento verde</a:t>
            </a:r>
            <a:r>
              <a:rPr lang="en-US" altLang="tr-TR" sz="2400" kern="0" dirty="0" smtClean="0">
                <a:solidFill>
                  <a:srgbClr val="2A4F1C"/>
                </a:solidFill>
                <a:latin typeface="Arial" panose="020B0604020202020204" pitchFamily="34" charset="0"/>
                <a:cs typeface="Arial" panose="020B0604020202020204" pitchFamily="34" charset="0"/>
              </a:rPr>
              <a:t>:</a:t>
            </a:r>
            <a:endParaRPr lang="tr-TR" altLang="tr-TR" sz="2400" kern="0" dirty="0" smtClean="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endParaRPr lang="en-US" altLang="tr-TR" sz="2400" b="1" kern="0" dirty="0" smtClean="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r>
              <a:rPr lang="en-US" altLang="tr-TR" sz="2400" b="1" kern="0" dirty="0">
                <a:solidFill>
                  <a:srgbClr val="2A4F1C"/>
                </a:solidFill>
                <a:latin typeface="Arial" panose="020B0604020202020204" pitchFamily="34" charset="0"/>
                <a:cs typeface="Arial" panose="020B0604020202020204" pitchFamily="34" charset="0"/>
              </a:rPr>
              <a:t>Energias renováveis: </a:t>
            </a:r>
            <a:r>
              <a:rPr lang="en-US" altLang="tr-TR" sz="2400" kern="0" dirty="0">
                <a:solidFill>
                  <a:srgbClr val="2A4F1C"/>
                </a:solidFill>
                <a:latin typeface="Arial" panose="020B0604020202020204" pitchFamily="34" charset="0"/>
                <a:cs typeface="Arial" panose="020B0604020202020204" pitchFamily="34" charset="0"/>
              </a:rPr>
              <a:t>Painéis solares, turbinas eólicas e energia hidroelétrica</a:t>
            </a:r>
            <a:r>
              <a:rPr lang="en-US" altLang="tr-TR" sz="2400" kern="0" dirty="0" smtClean="0">
                <a:solidFill>
                  <a:srgbClr val="2A4F1C"/>
                </a:solidFill>
                <a:latin typeface="Arial" panose="020B0604020202020204" pitchFamily="34" charset="0"/>
                <a:cs typeface="Arial" panose="020B0604020202020204" pitchFamily="34" charset="0"/>
              </a:rPr>
              <a:t>.</a:t>
            </a:r>
            <a:endParaRPr lang="tr-TR" altLang="tr-TR" sz="2400" kern="0" dirty="0" smtClean="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endParaRPr lang="en-US" altLang="tr-TR" sz="2400" b="1" kern="0" dirty="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r>
              <a:rPr lang="en-US" altLang="tr-TR" sz="2400" b="1" kern="0" dirty="0">
                <a:solidFill>
                  <a:srgbClr val="2A4F1C"/>
                </a:solidFill>
                <a:latin typeface="Arial" panose="020B0604020202020204" pitchFamily="34" charset="0"/>
                <a:cs typeface="Arial" panose="020B0604020202020204" pitchFamily="34" charset="0"/>
              </a:rPr>
              <a:t>Agricultura sustentável: </a:t>
            </a:r>
            <a:r>
              <a:rPr lang="en-US" altLang="tr-TR" sz="2400" kern="0" dirty="0">
                <a:solidFill>
                  <a:srgbClr val="2A4F1C"/>
                </a:solidFill>
                <a:latin typeface="Arial" panose="020B0604020202020204" pitchFamily="34" charset="0"/>
                <a:cs typeface="Arial" panose="020B0604020202020204" pitchFamily="34" charset="0"/>
              </a:rPr>
              <a:t>A agricultura que é boa para a terra</a:t>
            </a:r>
            <a:r>
              <a:rPr lang="en-US" altLang="tr-TR" sz="2400" kern="0" dirty="0" smtClean="0">
                <a:solidFill>
                  <a:srgbClr val="2A4F1C"/>
                </a:solidFill>
                <a:latin typeface="Arial" panose="020B0604020202020204" pitchFamily="34" charset="0"/>
                <a:cs typeface="Arial" panose="020B0604020202020204" pitchFamily="34" charset="0"/>
              </a:rPr>
              <a:t>.</a:t>
            </a:r>
            <a:endParaRPr lang="tr-TR" altLang="tr-TR" sz="2400" kern="0" dirty="0" smtClean="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endParaRPr lang="en-US" altLang="tr-TR" sz="2400" b="1" kern="0" dirty="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r>
              <a:rPr lang="en-US" altLang="tr-TR" sz="2400" b="1" kern="0" dirty="0">
                <a:solidFill>
                  <a:srgbClr val="2A4F1C"/>
                </a:solidFill>
                <a:latin typeface="Arial" panose="020B0604020202020204" pitchFamily="34" charset="0"/>
                <a:cs typeface="Arial" panose="020B0604020202020204" pitchFamily="34" charset="0"/>
              </a:rPr>
              <a:t>Transportes amigos do ambiente: </a:t>
            </a:r>
            <a:r>
              <a:rPr lang="en-US" altLang="tr-TR" sz="2400" kern="0" dirty="0">
                <a:solidFill>
                  <a:srgbClr val="2A4F1C"/>
                </a:solidFill>
                <a:latin typeface="Arial" panose="020B0604020202020204" pitchFamily="34" charset="0"/>
                <a:cs typeface="Arial" panose="020B0604020202020204" pitchFamily="34" charset="0"/>
              </a:rPr>
              <a:t>Carros eléctricos, bicicletas e sistemas de transportes públicos.</a:t>
            </a:r>
            <a:endParaRPr lang="tr-TR" altLang="tr-TR" sz="2400" kern="0" dirty="0" smtClean="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Google Shape;210;p10"/>
          <p:cNvSpPr txBox="1">
            <a:spLocks noGrp="1"/>
          </p:cNvSpPr>
          <p:nvPr>
            <p:ph type="title"/>
          </p:nvPr>
        </p:nvSpPr>
        <p:spPr>
          <a:xfrm>
            <a:off x="385763" y="250825"/>
            <a:ext cx="10515600" cy="806450"/>
          </a:xfrm>
        </p:spPr>
        <p:txBody>
          <a:bodyPr/>
          <a:lstStyle/>
          <a:p>
            <a:pPr eaLnBrk="1" hangingPunct="1">
              <a:spcBef>
                <a:spcPct val="0"/>
              </a:spcBef>
              <a:spcAft>
                <a:spcPct val="0"/>
              </a:spcAft>
              <a:buClr>
                <a:srgbClr val="2A4F1C"/>
              </a:buClr>
              <a:buFont typeface="Calibri" panose="020F0502020204030204" pitchFamily="34" charset="0"/>
              <a:buNone/>
            </a:pPr>
            <a:r>
              <a:rPr lang="en-US" altLang="tr-TR" sz="2800" b="1" smtClean="0">
                <a:solidFill>
                  <a:srgbClr val="2A4F1C"/>
                </a:solidFill>
                <a:latin typeface="Arial" panose="020B0604020202020204" pitchFamily="34" charset="0"/>
                <a:cs typeface="Arial" panose="020B0604020202020204" pitchFamily="34" charset="0"/>
              </a:rPr>
              <a:t>Desafios e oportunidades no acesso ao financiamento verde</a:t>
            </a:r>
            <a:endParaRPr lang="tr-TR" altLang="tr-TR" sz="2800" b="1" smtClean="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Google Shape;211;p10"/>
          <p:cNvSpPr txBox="1">
            <a:spLocks/>
          </p:cNvSpPr>
          <p:nvPr/>
        </p:nvSpPr>
        <p:spPr bwMode="auto">
          <a:xfrm>
            <a:off x="555625" y="1828800"/>
            <a:ext cx="10345738"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285750" indent="-285750" algn="just" eaLnBrk="1" hangingPunct="1">
              <a:spcBef>
                <a:spcPct val="0"/>
              </a:spcBef>
              <a:spcAft>
                <a:spcPct val="0"/>
              </a:spcAft>
              <a:buClr>
                <a:schemeClr val="accent1"/>
              </a:buClr>
              <a:buSzPts val="3200"/>
              <a:defRPr/>
            </a:pPr>
            <a:r>
              <a:rPr lang="en-US" altLang="tr-TR" sz="2400" b="1" dirty="0" smtClean="0">
                <a:solidFill>
                  <a:srgbClr val="2A4F1C"/>
                </a:solidFill>
                <a:latin typeface="Arial" panose="020B0604020202020204" pitchFamily="34" charset="0"/>
                <a:cs typeface="Arial" panose="020B0604020202020204" pitchFamily="34" charset="0"/>
              </a:rPr>
              <a:t>Desafios</a:t>
            </a:r>
            <a:r>
              <a:rPr lang="tr-TR" altLang="tr-TR" sz="2400" b="1" dirty="0" smtClean="0">
                <a:solidFill>
                  <a:srgbClr val="2A4F1C"/>
                </a:solidFill>
                <a:latin typeface="Arial" panose="020B0604020202020204" pitchFamily="34" charset="0"/>
                <a:cs typeface="Arial" panose="020B0604020202020204" pitchFamily="34" charset="0"/>
              </a:rPr>
              <a:t>:</a:t>
            </a:r>
          </a:p>
          <a:p>
            <a:pPr marL="285750" indent="-285750" algn="just" eaLnBrk="1" hangingPunct="1">
              <a:spcBef>
                <a:spcPct val="0"/>
              </a:spcBef>
              <a:spcAft>
                <a:spcPct val="0"/>
              </a:spcAft>
              <a:buClr>
                <a:schemeClr val="accent1"/>
              </a:buClr>
              <a:buSzPts val="3200"/>
              <a:defRPr/>
            </a:pPr>
            <a:endParaRPr lang="tr-TR" altLang="tr-TR" sz="2400" b="1" kern="0" dirty="0" smtClean="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en-US" altLang="tr-TR" sz="2400" b="1" kern="0" dirty="0">
                <a:solidFill>
                  <a:srgbClr val="2A4F1C"/>
                </a:solidFill>
                <a:latin typeface="Arial" panose="020B0604020202020204" pitchFamily="34" charset="0"/>
                <a:cs typeface="Arial" panose="020B0604020202020204" pitchFamily="34" charset="0"/>
              </a:rPr>
              <a:t>Restrições </a:t>
            </a:r>
            <a:r>
              <a:rPr lang="en-US" altLang="tr-TR" sz="2400" b="1" kern="0" dirty="0" smtClean="0">
                <a:solidFill>
                  <a:srgbClr val="2A4F1C"/>
                </a:solidFill>
                <a:latin typeface="Arial" panose="020B0604020202020204" pitchFamily="34" charset="0"/>
                <a:cs typeface="Arial" panose="020B0604020202020204" pitchFamily="34" charset="0"/>
              </a:rPr>
              <a:t>financeiras</a:t>
            </a:r>
            <a:r>
              <a:rPr lang="en-US" altLang="tr-TR" sz="2400" b="1" kern="0" dirty="0">
                <a:solidFill>
                  <a:srgbClr val="2A4F1C"/>
                </a:solidFill>
                <a:latin typeface="Arial" panose="020B0604020202020204" pitchFamily="34" charset="0"/>
                <a:cs typeface="Arial" panose="020B0604020202020204" pitchFamily="34" charset="0"/>
              </a:rPr>
              <a:t>: </a:t>
            </a:r>
            <a:r>
              <a:rPr lang="en-US" altLang="tr-TR" sz="2400" kern="0" dirty="0">
                <a:solidFill>
                  <a:srgbClr val="2A4F1C"/>
                </a:solidFill>
                <a:latin typeface="Arial" panose="020B0604020202020204" pitchFamily="34" charset="0"/>
                <a:cs typeface="Arial" panose="020B0604020202020204" pitchFamily="34" charset="0"/>
              </a:rPr>
              <a:t>Encontrar dinheiro suficiente para iniciar ou desenvolver projectos ecológicos pode ser difícil.</a:t>
            </a:r>
          </a:p>
          <a:p>
            <a:pPr marL="285750" indent="-285750" algn="just" eaLnBrk="1" hangingPunct="1">
              <a:spcBef>
                <a:spcPct val="0"/>
              </a:spcBef>
              <a:spcAft>
                <a:spcPct val="0"/>
              </a:spcAft>
              <a:buClr>
                <a:schemeClr val="accent1"/>
              </a:buClr>
              <a:buSzPts val="3200"/>
              <a:defRPr/>
            </a:pPr>
            <a:endParaRPr lang="tr-TR" altLang="tr-TR" sz="2400" kern="0" dirty="0" smtClean="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en-US" altLang="tr-TR" sz="2400" b="1" kern="0" dirty="0">
                <a:solidFill>
                  <a:srgbClr val="2A4F1C"/>
                </a:solidFill>
                <a:latin typeface="Arial" panose="020B0604020202020204" pitchFamily="34" charset="0"/>
                <a:cs typeface="Arial" panose="020B0604020202020204" pitchFamily="34" charset="0"/>
              </a:rPr>
              <a:t>Obstáculos </a:t>
            </a:r>
            <a:r>
              <a:rPr lang="en-US" altLang="tr-TR" sz="2400" b="1" kern="0" dirty="0" smtClean="0">
                <a:solidFill>
                  <a:srgbClr val="2A4F1C"/>
                </a:solidFill>
                <a:latin typeface="Arial" panose="020B0604020202020204" pitchFamily="34" charset="0"/>
                <a:cs typeface="Arial" panose="020B0604020202020204" pitchFamily="34" charset="0"/>
              </a:rPr>
              <a:t>regulamentares</a:t>
            </a:r>
            <a:r>
              <a:rPr lang="en-US" altLang="tr-TR" sz="2400" b="1" kern="0" dirty="0">
                <a:solidFill>
                  <a:srgbClr val="2A4F1C"/>
                </a:solidFill>
                <a:latin typeface="Arial" panose="020B0604020202020204" pitchFamily="34" charset="0"/>
                <a:cs typeface="Arial" panose="020B0604020202020204" pitchFamily="34" charset="0"/>
              </a:rPr>
              <a:t>: </a:t>
            </a:r>
            <a:r>
              <a:rPr lang="en-US" altLang="tr-TR" sz="2400" kern="0" dirty="0">
                <a:solidFill>
                  <a:srgbClr val="2A4F1C"/>
                </a:solidFill>
                <a:latin typeface="Arial" panose="020B0604020202020204" pitchFamily="34" charset="0"/>
                <a:cs typeface="Arial" panose="020B0604020202020204" pitchFamily="34" charset="0"/>
              </a:rPr>
              <a:t>Por vezes, as leis e os regulamentos dificultam a obtenção de financiamento verde.</a:t>
            </a:r>
          </a:p>
          <a:p>
            <a:pPr marL="285750" indent="-285750" algn="just" eaLnBrk="1" hangingPunct="1">
              <a:spcBef>
                <a:spcPct val="0"/>
              </a:spcBef>
              <a:spcAft>
                <a:spcPct val="0"/>
              </a:spcAft>
              <a:buClr>
                <a:schemeClr val="accent1"/>
              </a:buClr>
              <a:buSzPts val="3200"/>
              <a:defRPr/>
            </a:pPr>
            <a:endParaRPr lang="tr-TR" altLang="tr-TR" sz="2400" kern="0" dirty="0" smtClean="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en-US" altLang="tr-TR" sz="2400" b="1" kern="0" dirty="0">
                <a:solidFill>
                  <a:srgbClr val="2A4F1C"/>
                </a:solidFill>
                <a:latin typeface="Arial" panose="020B0604020202020204" pitchFamily="34" charset="0"/>
                <a:cs typeface="Arial" panose="020B0604020202020204" pitchFamily="34" charset="0"/>
              </a:rPr>
              <a:t>Fase </a:t>
            </a:r>
            <a:r>
              <a:rPr lang="en-US" altLang="tr-TR" sz="2400" b="1" kern="0" dirty="0" smtClean="0">
                <a:solidFill>
                  <a:srgbClr val="2A4F1C"/>
                </a:solidFill>
                <a:latin typeface="Arial" panose="020B0604020202020204" pitchFamily="34" charset="0"/>
                <a:cs typeface="Arial" panose="020B0604020202020204" pitchFamily="34" charset="0"/>
              </a:rPr>
              <a:t>inicial </a:t>
            </a:r>
            <a:r>
              <a:rPr lang="en-US" altLang="tr-TR" sz="2400" b="1" kern="0" dirty="0">
                <a:solidFill>
                  <a:srgbClr val="2A4F1C"/>
                </a:solidFill>
                <a:latin typeface="Arial" panose="020B0604020202020204" pitchFamily="34" charset="0"/>
                <a:cs typeface="Arial" panose="020B0604020202020204" pitchFamily="34" charset="0"/>
              </a:rPr>
              <a:t>do mercado: </a:t>
            </a:r>
            <a:r>
              <a:rPr lang="en-US" altLang="tr-TR" sz="2400" kern="0" dirty="0">
                <a:solidFill>
                  <a:srgbClr val="2A4F1C"/>
                </a:solidFill>
                <a:latin typeface="Arial" panose="020B0604020202020204" pitchFamily="34" charset="0"/>
                <a:cs typeface="Arial" panose="020B0604020202020204" pitchFamily="34" charset="0"/>
              </a:rPr>
              <a:t>O mercado de financiamento verde ainda está a crescer, o que o torna um pouco difícil de navegar.</a:t>
            </a:r>
            <a:endParaRPr lang="tr-TR" altLang="tr-TR" sz="2400" kern="0" dirty="0" smtClean="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1;p10"/>
          <p:cNvSpPr txBox="1">
            <a:spLocks/>
          </p:cNvSpPr>
          <p:nvPr/>
        </p:nvSpPr>
        <p:spPr bwMode="auto">
          <a:xfrm>
            <a:off x="495300" y="1214438"/>
            <a:ext cx="10345738"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285750" indent="-285750" algn="just" eaLnBrk="1" hangingPunct="1">
              <a:spcBef>
                <a:spcPct val="0"/>
              </a:spcBef>
              <a:spcAft>
                <a:spcPct val="0"/>
              </a:spcAft>
              <a:buClr>
                <a:schemeClr val="accent1"/>
              </a:buClr>
              <a:buSzPts val="3200"/>
              <a:defRPr/>
            </a:pPr>
            <a:r>
              <a:rPr lang="en-US" altLang="tr-TR" sz="2400" b="1" dirty="0" smtClean="0">
                <a:solidFill>
                  <a:srgbClr val="2A4F1C"/>
                </a:solidFill>
                <a:latin typeface="Arial" panose="020B0604020202020204" pitchFamily="34" charset="0"/>
                <a:cs typeface="Arial" panose="020B0604020202020204" pitchFamily="34" charset="0"/>
              </a:rPr>
              <a:t>Oportunidades</a:t>
            </a:r>
            <a:r>
              <a:rPr lang="tr-TR" altLang="tr-TR" sz="2400" b="1" dirty="0" smtClean="0">
                <a:solidFill>
                  <a:srgbClr val="2A4F1C"/>
                </a:solidFill>
                <a:latin typeface="Arial" panose="020B0604020202020204" pitchFamily="34" charset="0"/>
                <a:cs typeface="Arial" panose="020B0604020202020204" pitchFamily="34" charset="0"/>
              </a:rPr>
              <a:t>:</a:t>
            </a:r>
          </a:p>
          <a:p>
            <a:pPr marL="285750" indent="-285750" algn="just" eaLnBrk="1" hangingPunct="1">
              <a:spcBef>
                <a:spcPct val="0"/>
              </a:spcBef>
              <a:spcAft>
                <a:spcPct val="0"/>
              </a:spcAft>
              <a:buClr>
                <a:schemeClr val="accent1"/>
              </a:buClr>
              <a:buSzPts val="3200"/>
              <a:defRPr/>
            </a:pPr>
            <a:endParaRPr lang="tr-TR" altLang="tr-TR" sz="2400" b="1" kern="0" dirty="0" smtClean="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en-US" altLang="tr-TR" sz="2400" b="1" kern="0" dirty="0">
                <a:solidFill>
                  <a:srgbClr val="2A4F1C"/>
                </a:solidFill>
                <a:latin typeface="Arial" panose="020B0604020202020204" pitchFamily="34" charset="0"/>
                <a:cs typeface="Arial" panose="020B0604020202020204" pitchFamily="34" charset="0"/>
              </a:rPr>
              <a:t>Crescimento sustentável das empresas: </a:t>
            </a:r>
            <a:r>
              <a:rPr lang="en-US" altLang="tr-TR" sz="2400" kern="0" dirty="0">
                <a:solidFill>
                  <a:srgbClr val="2A4F1C"/>
                </a:solidFill>
                <a:latin typeface="Arial" panose="020B0604020202020204" pitchFamily="34" charset="0"/>
                <a:cs typeface="Arial" panose="020B0604020202020204" pitchFamily="34" charset="0"/>
              </a:rPr>
              <a:t>O financiamento ecológico ajuda as empresas a crescerem ao mesmo tempo que são boas para o planeta</a:t>
            </a:r>
            <a:r>
              <a:rPr lang="en-US" altLang="tr-TR" sz="2400" kern="0" dirty="0" smtClean="0">
                <a:solidFill>
                  <a:srgbClr val="2A4F1C"/>
                </a:solidFill>
                <a:latin typeface="Arial" panose="020B0604020202020204" pitchFamily="34" charset="0"/>
                <a:cs typeface="Arial" panose="020B0604020202020204" pitchFamily="34" charset="0"/>
              </a:rPr>
              <a:t>.</a:t>
            </a:r>
            <a:endParaRPr lang="tr-TR" altLang="tr-TR" sz="2400" kern="0" dirty="0" smtClean="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endParaRPr lang="en-US" altLang="tr-TR" sz="2400" b="1" kern="0"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en-US" altLang="tr-TR" sz="2400" b="1" kern="0" dirty="0">
                <a:solidFill>
                  <a:srgbClr val="2A4F1C"/>
                </a:solidFill>
                <a:latin typeface="Arial" panose="020B0604020202020204" pitchFamily="34" charset="0"/>
                <a:cs typeface="Arial" panose="020B0604020202020204" pitchFamily="34" charset="0"/>
              </a:rPr>
              <a:t>Apoio à inovação: </a:t>
            </a:r>
            <a:r>
              <a:rPr lang="en-US" altLang="tr-TR" sz="2400" kern="0" dirty="0">
                <a:solidFill>
                  <a:srgbClr val="2A4F1C"/>
                </a:solidFill>
                <a:latin typeface="Arial" panose="020B0604020202020204" pitchFamily="34" charset="0"/>
                <a:cs typeface="Arial" panose="020B0604020202020204" pitchFamily="34" charset="0"/>
              </a:rPr>
              <a:t>Fornece os fundos necessários para ideias novas e amigas do ambiente</a:t>
            </a:r>
            <a:r>
              <a:rPr lang="en-US" altLang="tr-TR" sz="2400" kern="0" dirty="0" smtClean="0">
                <a:solidFill>
                  <a:srgbClr val="2A4F1C"/>
                </a:solidFill>
                <a:latin typeface="Arial" panose="020B0604020202020204" pitchFamily="34" charset="0"/>
                <a:cs typeface="Arial" panose="020B0604020202020204" pitchFamily="34" charset="0"/>
              </a:rPr>
              <a:t>.</a:t>
            </a:r>
            <a:endParaRPr lang="tr-TR" altLang="tr-TR" sz="2400" kern="0" dirty="0" smtClean="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endParaRPr lang="en-US" altLang="tr-TR" sz="2400" b="1" kern="0" dirty="0">
              <a:solidFill>
                <a:srgbClr val="2A4F1C"/>
              </a:solidFill>
              <a:latin typeface="Arial" panose="020B0604020202020204" pitchFamily="34" charset="0"/>
              <a:cs typeface="Arial" panose="020B0604020202020204" pitchFamily="34" charset="0"/>
            </a:endParaRPr>
          </a:p>
          <a:p>
            <a:pPr marL="285750" indent="-285750" algn="just" eaLnBrk="1" hangingPunct="1">
              <a:spcBef>
                <a:spcPct val="0"/>
              </a:spcBef>
              <a:spcAft>
                <a:spcPct val="0"/>
              </a:spcAft>
              <a:buClr>
                <a:schemeClr val="accent1"/>
              </a:buClr>
              <a:buSzPts val="3200"/>
              <a:defRPr/>
            </a:pPr>
            <a:r>
              <a:rPr lang="en-US" altLang="tr-TR" sz="2400" b="1" kern="0" dirty="0">
                <a:solidFill>
                  <a:srgbClr val="2A4F1C"/>
                </a:solidFill>
                <a:latin typeface="Arial" panose="020B0604020202020204" pitchFamily="34" charset="0"/>
                <a:cs typeface="Arial" panose="020B0604020202020204" pitchFamily="34" charset="0"/>
              </a:rPr>
              <a:t>Benefícios a longo prazo: </a:t>
            </a:r>
            <a:r>
              <a:rPr lang="en-US" altLang="tr-TR" sz="2400" kern="0" dirty="0">
                <a:solidFill>
                  <a:srgbClr val="2A4F1C"/>
                </a:solidFill>
                <a:latin typeface="Arial" panose="020B0604020202020204" pitchFamily="34" charset="0"/>
                <a:cs typeface="Arial" panose="020B0604020202020204" pitchFamily="34" charset="0"/>
              </a:rPr>
              <a:t>A adoção de práticas sustentáveis agora pode levar a um maior sucesso e impacto no futuro.</a:t>
            </a:r>
            <a:endParaRPr lang="tr-TR" altLang="tr-TR" sz="2400" kern="0" dirty="0" smtClean="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Google Shape;323;p22"/>
          <p:cNvSpPr txBox="1">
            <a:spLocks noGrp="1"/>
          </p:cNvSpPr>
          <p:nvPr>
            <p:ph type="title"/>
          </p:nvPr>
        </p:nvSpPr>
        <p:spPr>
          <a:xfrm>
            <a:off x="1362075" y="307975"/>
            <a:ext cx="7891463" cy="823913"/>
          </a:xfrm>
        </p:spPr>
        <p:txBody>
          <a:bodyPr/>
          <a:lstStyle/>
          <a:p>
            <a:pPr eaLnBrk="1" hangingPunct="1">
              <a:spcBef>
                <a:spcPct val="0"/>
              </a:spcBef>
              <a:spcAft>
                <a:spcPct val="0"/>
              </a:spcAft>
              <a:buClr>
                <a:srgbClr val="2A4F1C"/>
              </a:buClr>
              <a:buSzPts val="3200"/>
              <a:buFont typeface="Calibri" panose="020F0502020204030204" pitchFamily="34" charset="0"/>
              <a:buNone/>
            </a:pPr>
            <a:r>
              <a:rPr lang="en-US" altLang="tr-TR" sz="3200" b="1" smtClean="0">
                <a:solidFill>
                  <a:srgbClr val="2A4F1C"/>
                </a:solidFill>
                <a:latin typeface="Calibri" panose="020F0502020204030204" pitchFamily="34" charset="0"/>
                <a:cs typeface="Calibri" panose="020F0502020204030204" pitchFamily="34" charset="0"/>
                <a:sym typeface="Calibri" panose="020F0502020204030204" pitchFamily="34" charset="0"/>
              </a:rPr>
              <a:t>Referências e ligações</a:t>
            </a:r>
            <a:endParaRPr lang="tr-TR" altLang="tr-TR" sz="3200" b="1" smtClean="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40963" name="Google Shape;324;p22"/>
          <p:cNvCxnSpPr>
            <a:cxnSpLocks noChangeShapeType="1"/>
          </p:cNvCxnSpPr>
          <p:nvPr/>
        </p:nvCxnSpPr>
        <p:spPr bwMode="auto">
          <a:xfrm>
            <a:off x="5665788" y="2143125"/>
            <a:ext cx="0" cy="2193925"/>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sp>
        <p:nvSpPr>
          <p:cNvPr id="40964" name="Textfeld 2"/>
          <p:cNvSpPr txBox="1">
            <a:spLocks noChangeArrowheads="1"/>
          </p:cNvSpPr>
          <p:nvPr/>
        </p:nvSpPr>
        <p:spPr bwMode="auto">
          <a:xfrm>
            <a:off x="1362075" y="1296988"/>
            <a:ext cx="9467850"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07000"/>
              </a:lnSpc>
              <a:spcAft>
                <a:spcPts val="800"/>
              </a:spcAft>
            </a:pPr>
            <a:r>
              <a:rPr lang="tr-TR" altLang="pt-PT" sz="1200">
                <a:latin typeface="Calibri" panose="020F0502020204030204" pitchFamily="34" charset="0"/>
                <a:ea typeface="Calibri" panose="020F0502020204030204" pitchFamily="34" charset="0"/>
                <a:cs typeface="Times New Roman" panose="02020603050405020304" pitchFamily="18" charset="0"/>
              </a:rPr>
              <a:t>Aldieri, L., Vinci, C.P. (2021). Eco-inovação em apoio aos Objetivos de Desenvolvimento Sustentável. Springer Cham.</a:t>
            </a:r>
          </a:p>
          <a:p>
            <a:pPr>
              <a:lnSpc>
                <a:spcPct val="107000"/>
              </a:lnSpc>
              <a:spcAft>
                <a:spcPts val="800"/>
              </a:spcAft>
            </a:pPr>
            <a:r>
              <a:rPr lang="tr-TR" altLang="pt-PT" sz="1200">
                <a:latin typeface="Calibri" panose="020F0502020204030204" pitchFamily="34" charset="0"/>
                <a:ea typeface="Calibri" panose="020F0502020204030204" pitchFamily="34" charset="0"/>
                <a:cs typeface="Times New Roman" panose="02020603050405020304" pitchFamily="18" charset="0"/>
              </a:rPr>
              <a:t>Arora, N., Dhiman, N., &amp; Shrivastava, R. (2023). How Green Entrepreneurship Evolved over the Past Two Decades? Visão.</a:t>
            </a:r>
          </a:p>
          <a:p>
            <a:pPr>
              <a:lnSpc>
                <a:spcPct val="107000"/>
              </a:lnSpc>
              <a:spcAft>
                <a:spcPts val="800"/>
              </a:spcAft>
            </a:pPr>
            <a:r>
              <a:rPr lang="tr-TR" altLang="pt-PT" sz="1200">
                <a:latin typeface="Calibri" panose="020F0502020204030204" pitchFamily="34" charset="0"/>
                <a:ea typeface="Calibri" panose="020F0502020204030204" pitchFamily="34" charset="0"/>
                <a:cs typeface="Times New Roman" panose="02020603050405020304" pitchFamily="18" charset="0"/>
              </a:rPr>
              <a:t>Bartoszczuk, P. (2015). Inovações ecológicas nos países europeus. Atlantis Press.</a:t>
            </a:r>
          </a:p>
          <a:p>
            <a:pPr>
              <a:lnSpc>
                <a:spcPct val="107000"/>
              </a:lnSpc>
              <a:spcAft>
                <a:spcPts val="800"/>
              </a:spcAft>
            </a:pPr>
            <a:r>
              <a:rPr lang="tr-TR" altLang="pt-PT" sz="1200">
                <a:latin typeface="Calibri" panose="020F0502020204030204" pitchFamily="34" charset="0"/>
                <a:ea typeface="Calibri" panose="020F0502020204030204" pitchFamily="34" charset="0"/>
                <a:cs typeface="Times New Roman" panose="02020603050405020304" pitchFamily="18" charset="0"/>
              </a:rPr>
              <a:t>Bocken, N. M. P., Geradts, T. H. J. (2020). Barreiras e impulsionadores da inovação do modelo de negócios sustentável. Planeamento a longo prazo.</a:t>
            </a:r>
          </a:p>
          <a:p>
            <a:pPr>
              <a:lnSpc>
                <a:spcPct val="107000"/>
              </a:lnSpc>
              <a:spcAft>
                <a:spcPts val="800"/>
              </a:spcAft>
            </a:pPr>
            <a:r>
              <a:rPr lang="tr-TR" altLang="pt-PT" sz="1200">
                <a:latin typeface="Calibri" panose="020F0502020204030204" pitchFamily="34" charset="0"/>
                <a:ea typeface="Calibri" panose="020F0502020204030204" pitchFamily="34" charset="0"/>
                <a:cs typeface="Times New Roman" panose="02020603050405020304" pitchFamily="18" charset="0"/>
              </a:rPr>
              <a:t>Comissão Europeia. Diversos recursos sobre os mecanismos de financiamento ecológico e o programa LIFE.</a:t>
            </a:r>
          </a:p>
          <a:p>
            <a:pPr>
              <a:lnSpc>
                <a:spcPct val="107000"/>
              </a:lnSpc>
              <a:spcAft>
                <a:spcPts val="800"/>
              </a:spcAft>
            </a:pPr>
            <a:r>
              <a:rPr lang="tr-TR" altLang="pt-PT" sz="1200">
                <a:latin typeface="Calibri" panose="020F0502020204030204" pitchFamily="34" charset="0"/>
                <a:ea typeface="Calibri" panose="020F0502020204030204" pitchFamily="34" charset="0"/>
                <a:cs typeface="Times New Roman" panose="02020603050405020304" pitchFamily="18" charset="0"/>
              </a:rPr>
              <a:t>Comissão Europeia (2011). Inovação para um futuro sustentável - O Plano de Ação para a Eco-inovação (Eco-AP). Bruxelas: Comissão Europeia.</a:t>
            </a:r>
          </a:p>
          <a:p>
            <a:pPr>
              <a:lnSpc>
                <a:spcPct val="107000"/>
              </a:lnSpc>
              <a:spcAft>
                <a:spcPts val="800"/>
              </a:spcAft>
            </a:pPr>
            <a:r>
              <a:rPr lang="tr-TR" altLang="pt-PT" sz="1200">
                <a:latin typeface="Calibri" panose="020F0502020204030204" pitchFamily="34" charset="0"/>
                <a:ea typeface="Calibri" panose="020F0502020204030204" pitchFamily="34" charset="0"/>
                <a:cs typeface="Times New Roman" panose="02020603050405020304" pitchFamily="18" charset="0"/>
              </a:rPr>
              <a:t>Labatt, S., &amp; White, R. R. (2003). Environmental Finance: A Guide to Environmental Risk Assessment and Financial Products. John Wiley &amp; Sons.</a:t>
            </a:r>
          </a:p>
          <a:p>
            <a:pPr>
              <a:lnSpc>
                <a:spcPct val="107000"/>
              </a:lnSpc>
              <a:spcAft>
                <a:spcPts val="800"/>
              </a:spcAft>
            </a:pPr>
            <a:r>
              <a:rPr lang="tr-TR" altLang="pt-PT" sz="1200">
                <a:latin typeface="Calibri" panose="020F0502020204030204" pitchFamily="34" charset="0"/>
                <a:ea typeface="Calibri" panose="020F0502020204030204" pitchFamily="34" charset="0"/>
                <a:cs typeface="Times New Roman" panose="02020603050405020304" pitchFamily="18" charset="0"/>
              </a:rPr>
              <a:t>Lindenberg, N. (2014). Definição de Finanças Verdes. Instituto Alemão de Desenvolvimento.</a:t>
            </a:r>
          </a:p>
          <a:p>
            <a:pPr>
              <a:lnSpc>
                <a:spcPct val="107000"/>
              </a:lnSpc>
              <a:spcAft>
                <a:spcPts val="800"/>
              </a:spcAft>
            </a:pPr>
            <a:r>
              <a:rPr lang="tr-TR" altLang="pt-PT" sz="1200">
                <a:latin typeface="Calibri" panose="020F0502020204030204" pitchFamily="34" charset="0"/>
                <a:ea typeface="Calibri" panose="020F0502020204030204" pitchFamily="34" charset="0"/>
                <a:cs typeface="Times New Roman" panose="02020603050405020304" pitchFamily="18" charset="0"/>
              </a:rPr>
              <a:t>Matindike, S., Mago, S., Modiba, F.S., Van den Berg, A. (2023). Empreendedorismo Verde como Compromisso Ambiental e Eco-inovação entre Empresas Internacionais. Springer Cham.</a:t>
            </a:r>
          </a:p>
          <a:p>
            <a:pPr>
              <a:lnSpc>
                <a:spcPct val="107000"/>
              </a:lnSpc>
              <a:spcAft>
                <a:spcPts val="800"/>
              </a:spcAft>
            </a:pPr>
            <a:r>
              <a:rPr lang="tr-TR" altLang="pt-PT" sz="1200">
                <a:latin typeface="Calibri" panose="020F0502020204030204" pitchFamily="34" charset="0"/>
                <a:ea typeface="Calibri" panose="020F0502020204030204" pitchFamily="34" charset="0"/>
                <a:cs typeface="Times New Roman" panose="02020603050405020304" pitchFamily="18" charset="0"/>
              </a:rPr>
              <a:t>OCDE (2012). Crescimento verde e países em desenvolvimento. Projeto de consulta.</a:t>
            </a:r>
          </a:p>
          <a:p>
            <a:pPr>
              <a:lnSpc>
                <a:spcPct val="107000"/>
              </a:lnSpc>
              <a:spcAft>
                <a:spcPts val="800"/>
              </a:spcAft>
            </a:pPr>
            <a:r>
              <a:rPr lang="tr-TR" altLang="pt-PT" sz="1200">
                <a:latin typeface="Calibri" panose="020F0502020204030204" pitchFamily="34" charset="0"/>
                <a:ea typeface="Calibri" panose="020F0502020204030204" pitchFamily="34" charset="0"/>
                <a:cs typeface="Times New Roman" panose="02020603050405020304" pitchFamily="18" charset="0"/>
              </a:rPr>
              <a:t>OCDE (2022). Building a Hub for Green Entrepreneurship in Denmark [Construir um centro para o empreendedorismo ecológico na Dinamarca]. Reino Unido: OECD Publishing.</a:t>
            </a:r>
          </a:p>
          <a:p>
            <a:pPr>
              <a:lnSpc>
                <a:spcPct val="107000"/>
              </a:lnSpc>
              <a:spcAft>
                <a:spcPts val="800"/>
              </a:spcAft>
            </a:pPr>
            <a:r>
              <a:rPr lang="tr-TR" altLang="pt-PT" sz="1200">
                <a:latin typeface="Calibri" panose="020F0502020204030204" pitchFamily="34" charset="0"/>
                <a:ea typeface="Calibri" panose="020F0502020204030204" pitchFamily="34" charset="0"/>
                <a:cs typeface="Times New Roman" panose="02020603050405020304" pitchFamily="18" charset="0"/>
              </a:rPr>
              <a:t>Okpara, J. O., &amp; Idowu, S. O. (Eds.). (2013). Corporate Social Responsibility. Springer Berlin Heidelberg.</a:t>
            </a:r>
          </a:p>
          <a:p>
            <a:pPr>
              <a:lnSpc>
                <a:spcPct val="107000"/>
              </a:lnSpc>
              <a:spcAft>
                <a:spcPts val="800"/>
              </a:spcAft>
            </a:pPr>
            <a:r>
              <a:rPr lang="tr-TR" altLang="pt-PT" sz="1200">
                <a:latin typeface="Calibri" panose="020F0502020204030204" pitchFamily="34" charset="0"/>
                <a:ea typeface="Calibri" panose="020F0502020204030204" pitchFamily="34" charset="0"/>
                <a:cs typeface="Times New Roman" panose="02020603050405020304" pitchFamily="18" charset="0"/>
              </a:rPr>
              <a:t>Saari, U. A., &amp; Joensuu-Salo, S. (2019). Empreendedorismo verde. Springer Cham.</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Google Shape;323;p22"/>
          <p:cNvSpPr txBox="1">
            <a:spLocks noGrp="1"/>
          </p:cNvSpPr>
          <p:nvPr>
            <p:ph type="title"/>
          </p:nvPr>
        </p:nvSpPr>
        <p:spPr>
          <a:xfrm>
            <a:off x="1055688" y="327025"/>
            <a:ext cx="7891462" cy="823913"/>
          </a:xfrm>
        </p:spPr>
        <p:txBody>
          <a:bodyPr/>
          <a:lstStyle/>
          <a:p>
            <a:pPr eaLnBrk="1" hangingPunct="1">
              <a:spcBef>
                <a:spcPct val="0"/>
              </a:spcBef>
              <a:spcAft>
                <a:spcPct val="0"/>
              </a:spcAft>
              <a:buClr>
                <a:srgbClr val="2A4F1C"/>
              </a:buClr>
              <a:buSzPts val="3200"/>
              <a:buFont typeface="Calibri" panose="020F0502020204030204" pitchFamily="34" charset="0"/>
              <a:buNone/>
            </a:pPr>
            <a:r>
              <a:rPr lang="en-US" altLang="tr-TR" sz="3200" b="1" smtClean="0">
                <a:solidFill>
                  <a:srgbClr val="2A4F1C"/>
                </a:solidFill>
                <a:latin typeface="Calibri" panose="020F0502020204030204" pitchFamily="34" charset="0"/>
                <a:cs typeface="Calibri" panose="020F0502020204030204" pitchFamily="34" charset="0"/>
                <a:sym typeface="Calibri" panose="020F0502020204030204" pitchFamily="34" charset="0"/>
              </a:rPr>
              <a:t>Referências e ligações</a:t>
            </a:r>
            <a:endParaRPr lang="tr-TR" altLang="tr-TR" sz="3200" b="1" smtClean="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43011" name="Google Shape;324;p22"/>
          <p:cNvCxnSpPr>
            <a:cxnSpLocks noChangeShapeType="1"/>
          </p:cNvCxnSpPr>
          <p:nvPr/>
        </p:nvCxnSpPr>
        <p:spPr bwMode="auto">
          <a:xfrm>
            <a:off x="5665788" y="2143125"/>
            <a:ext cx="0" cy="2193925"/>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sp>
        <p:nvSpPr>
          <p:cNvPr id="43012" name="Textfeld 2"/>
          <p:cNvSpPr txBox="1">
            <a:spLocks noChangeArrowheads="1"/>
          </p:cNvSpPr>
          <p:nvPr/>
        </p:nvSpPr>
        <p:spPr bwMode="auto">
          <a:xfrm>
            <a:off x="1055688" y="1308100"/>
            <a:ext cx="92202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50000"/>
              </a:lnSpc>
              <a:spcBef>
                <a:spcPts val="1200"/>
              </a:spcBef>
              <a:spcAft>
                <a:spcPts val="600"/>
              </a:spcAft>
            </a:pPr>
            <a:r>
              <a:rPr lang="en-US" altLang="tr-TR" sz="1200">
                <a:latin typeface="Calibri" panose="020F0502020204030204" pitchFamily="34" charset="0"/>
                <a:cs typeface="Times New Roman" panose="02020603050405020304" pitchFamily="18" charset="0"/>
              </a:rPr>
              <a:t>Ceres - https://www.ceres.org</a:t>
            </a:r>
          </a:p>
          <a:p>
            <a:pPr algn="just" eaLnBrk="1" hangingPunct="1">
              <a:lnSpc>
                <a:spcPct val="150000"/>
              </a:lnSpc>
              <a:spcBef>
                <a:spcPts val="1200"/>
              </a:spcBef>
              <a:spcAft>
                <a:spcPts val="600"/>
              </a:spcAft>
            </a:pPr>
            <a:r>
              <a:rPr lang="en-US" altLang="tr-TR" sz="1200">
                <a:latin typeface="Calibri" panose="020F0502020204030204" pitchFamily="34" charset="0"/>
                <a:cs typeface="Times New Roman" panose="02020603050405020304" pitchFamily="18" charset="0"/>
              </a:rPr>
              <a:t>Banco Europeu de Investimento (BEI) - Clima e Ambiente - https://www.eib.org/en/projects/themes/climate-and-environment/index.htm</a:t>
            </a:r>
          </a:p>
          <a:p>
            <a:pPr algn="just" eaLnBrk="1" hangingPunct="1">
              <a:lnSpc>
                <a:spcPct val="150000"/>
              </a:lnSpc>
              <a:spcBef>
                <a:spcPts val="1200"/>
              </a:spcBef>
              <a:spcAft>
                <a:spcPts val="600"/>
              </a:spcAft>
            </a:pPr>
            <a:r>
              <a:rPr lang="en-US" altLang="tr-TR" sz="1200">
                <a:latin typeface="Calibri" panose="020F0502020204030204" pitchFamily="34" charset="0"/>
                <a:cs typeface="Times New Roman" panose="02020603050405020304" pitchFamily="18" charset="0"/>
              </a:rPr>
              <a:t>Rede Global de Investimento de Impacto (GIIN) - https://thegiin.org</a:t>
            </a:r>
          </a:p>
          <a:p>
            <a:pPr algn="just" eaLnBrk="1" hangingPunct="1">
              <a:lnSpc>
                <a:spcPct val="150000"/>
              </a:lnSpc>
              <a:spcBef>
                <a:spcPts val="1200"/>
              </a:spcBef>
              <a:spcAft>
                <a:spcPts val="600"/>
              </a:spcAft>
            </a:pPr>
            <a:r>
              <a:rPr lang="en-US" altLang="tr-TR" sz="1200">
                <a:latin typeface="Calibri" panose="020F0502020204030204" pitchFamily="34" charset="0"/>
                <a:cs typeface="Times New Roman" panose="02020603050405020304" pitchFamily="18" charset="0"/>
              </a:rPr>
              <a:t>Fundo Verde para o Clima (GCF) - https://www.greenclimate.fund</a:t>
            </a:r>
          </a:p>
          <a:p>
            <a:pPr algn="just" eaLnBrk="1" hangingPunct="1">
              <a:lnSpc>
                <a:spcPct val="150000"/>
              </a:lnSpc>
              <a:spcBef>
                <a:spcPts val="1200"/>
              </a:spcBef>
              <a:spcAft>
                <a:spcPts val="600"/>
              </a:spcAft>
            </a:pPr>
            <a:r>
              <a:rPr lang="en-US" altLang="tr-TR" sz="1200">
                <a:latin typeface="Calibri" panose="020F0502020204030204" pitchFamily="34" charset="0"/>
                <a:cs typeface="Times New Roman" panose="02020603050405020304" pitchFamily="18" charset="0"/>
              </a:rPr>
              <a:t>Sociedade Financeira Internacional (SFI) - https://www.ifc.org</a:t>
            </a:r>
          </a:p>
          <a:p>
            <a:pPr algn="just" eaLnBrk="1" hangingPunct="1">
              <a:lnSpc>
                <a:spcPct val="150000"/>
              </a:lnSpc>
              <a:spcBef>
                <a:spcPts val="1200"/>
              </a:spcBef>
              <a:spcAft>
                <a:spcPts val="600"/>
              </a:spcAft>
            </a:pPr>
            <a:r>
              <a:rPr lang="en-US" altLang="tr-TR" sz="1200">
                <a:latin typeface="Calibri" panose="020F0502020204030204" pitchFamily="34" charset="0"/>
                <a:cs typeface="Times New Roman" panose="02020603050405020304" pitchFamily="18" charset="0"/>
              </a:rPr>
              <a:t>Finanças sustentáveis - Comissão Europeia - https://ec.europa.eu/info/business-economy-euro/banking-and-finance/sustainable-finance_en</a:t>
            </a:r>
          </a:p>
          <a:p>
            <a:pPr algn="just" eaLnBrk="1" hangingPunct="1">
              <a:lnSpc>
                <a:spcPct val="150000"/>
              </a:lnSpc>
              <a:spcBef>
                <a:spcPts val="1200"/>
              </a:spcBef>
              <a:spcAft>
                <a:spcPts val="600"/>
              </a:spcAft>
            </a:pPr>
            <a:r>
              <a:rPr lang="en-US" altLang="tr-TR" sz="1200">
                <a:latin typeface="Calibri" panose="020F0502020204030204" pitchFamily="34" charset="0"/>
                <a:cs typeface="Times New Roman" panose="02020603050405020304" pitchFamily="18" charset="0"/>
              </a:rPr>
              <a:t>Banco Mundial - Financiamento climático - https://www.worldbank.org/en/topic/climatefinance</a:t>
            </a:r>
            <a:endParaRPr lang="en-GB" altLang="tr-TR" sz="1200">
              <a:latin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30;p2"/>
          <p:cNvSpPr>
            <a:spLocks noChangeArrowheads="1"/>
          </p:cNvSpPr>
          <p:nvPr/>
        </p:nvSpPr>
        <p:spPr bwMode="auto">
          <a:xfrm>
            <a:off x="2819400" y="-261938"/>
            <a:ext cx="12192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tr-TR" altLang="tr-TR" sz="1800">
              <a:latin typeface="Calibri" panose="020F0502020204030204" pitchFamily="34" charset="0"/>
              <a:cs typeface="Calibri" panose="020F0502020204030204" pitchFamily="34" charset="0"/>
              <a:sym typeface="Calibri" panose="020F0502020204030204" pitchFamily="34" charset="0"/>
            </a:endParaRPr>
          </a:p>
        </p:txBody>
      </p:sp>
      <p:sp>
        <p:nvSpPr>
          <p:cNvPr id="10243" name="Google Shape;131;p2"/>
          <p:cNvSpPr>
            <a:spLocks noChangeArrowheads="1"/>
          </p:cNvSpPr>
          <p:nvPr/>
        </p:nvSpPr>
        <p:spPr bwMode="auto">
          <a:xfrm>
            <a:off x="2819400" y="195263"/>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Calibri" panose="020F0502020204030204" pitchFamily="34" charset="0"/>
              <a:buNone/>
            </a:pPr>
            <a:endParaRPr lang="tr-TR" altLang="tr-TR" sz="1100">
              <a:latin typeface="Calibri" panose="020F0502020204030204" pitchFamily="34" charset="0"/>
              <a:cs typeface="Calibri" panose="020F0502020204030204" pitchFamily="34" charset="0"/>
              <a:sym typeface="Calibri" panose="020F0502020204030204" pitchFamily="34" charset="0"/>
            </a:endParaRPr>
          </a:p>
          <a:p>
            <a:pPr eaLnBrk="1" hangingPunct="1">
              <a:buSzPts val="1100"/>
              <a:buFont typeface="Calibri" panose="020F0502020204030204" pitchFamily="34" charset="0"/>
              <a:buNone/>
            </a:pPr>
            <a:r>
              <a:rPr lang="en-US" altLang="tr-TR" sz="1100">
                <a:latin typeface="Calibri" panose="020F0502020204030204" pitchFamily="34" charset="0"/>
                <a:cs typeface="Calibri" panose="020F0502020204030204" pitchFamily="34" charset="0"/>
                <a:sym typeface="Calibri" panose="020F0502020204030204" pitchFamily="34" charset="0"/>
              </a:rPr>
              <a:t>		</a:t>
            </a:r>
            <a:endParaRPr lang="tr-TR" altLang="tr-TR" sz="1800">
              <a:cs typeface="Calibri" panose="020F0502020204030204" pitchFamily="34" charset="0"/>
            </a:endParaRPr>
          </a:p>
        </p:txBody>
      </p:sp>
      <p:sp>
        <p:nvSpPr>
          <p:cNvPr id="10244" name="Google Shape;132;p2"/>
          <p:cNvSpPr txBox="1">
            <a:spLocks noGrp="1"/>
          </p:cNvSpPr>
          <p:nvPr>
            <p:ph type="title"/>
          </p:nvPr>
        </p:nvSpPr>
        <p:spPr>
          <a:xfrm>
            <a:off x="341313" y="57150"/>
            <a:ext cx="10515600" cy="1050925"/>
          </a:xfrm>
        </p:spPr>
        <p:txBody>
          <a:bodyPr/>
          <a:lstStyle/>
          <a:p>
            <a:pPr eaLnBrk="1" hangingPunct="1">
              <a:spcBef>
                <a:spcPct val="0"/>
              </a:spcBef>
              <a:spcAft>
                <a:spcPct val="0"/>
              </a:spcAft>
              <a:buClr>
                <a:srgbClr val="004B3A"/>
              </a:buClr>
              <a:buFont typeface="Arial" panose="020B0604020202020204" pitchFamily="34" charset="0"/>
              <a:buNone/>
            </a:pPr>
            <a:r>
              <a:rPr lang="en-US" altLang="tr-TR" sz="3200" b="1" smtClean="0">
                <a:solidFill>
                  <a:srgbClr val="004B3A"/>
                </a:solidFill>
                <a:latin typeface="Arial" panose="020B0604020202020204" pitchFamily="34" charset="0"/>
                <a:cs typeface="Arial" panose="020B0604020202020204" pitchFamily="34" charset="0"/>
              </a:rPr>
              <a:t>Resultados de aprendizagem do módulo </a:t>
            </a:r>
            <a:r>
              <a:rPr lang="tr-TR" altLang="tr-TR" sz="3200" b="1" smtClean="0">
                <a:solidFill>
                  <a:srgbClr val="004B3A"/>
                </a:solidFill>
                <a:latin typeface="Arial" panose="020B0604020202020204" pitchFamily="34" charset="0"/>
                <a:cs typeface="Arial" panose="020B0604020202020204" pitchFamily="34" charset="0"/>
              </a:rPr>
              <a:t>4</a:t>
            </a:r>
            <a:endParaRPr lang="tr-TR" altLang="tr-TR" sz="3200" b="1" smtClean="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
        <p:nvSpPr>
          <p:cNvPr id="133" name="Google Shape;133;p2"/>
          <p:cNvSpPr txBox="1">
            <a:spLocks noGrp="1"/>
          </p:cNvSpPr>
          <p:nvPr>
            <p:ph type="body" idx="1"/>
          </p:nvPr>
        </p:nvSpPr>
        <p:spPr>
          <a:xfrm>
            <a:off x="341313" y="1246188"/>
            <a:ext cx="11557000" cy="5416550"/>
          </a:xfrm>
        </p:spPr>
        <p:txBody>
          <a:bodyPr lIns="91425" rIns="91425"/>
          <a:lstStyle/>
          <a:p>
            <a:pPr marL="144000" indent="0" eaLnBrk="1" fontAlgn="auto" hangingPunct="1">
              <a:lnSpc>
                <a:spcPct val="100000"/>
              </a:lnSpc>
              <a:spcBef>
                <a:spcPts val="0"/>
              </a:spcBef>
              <a:buClr>
                <a:srgbClr val="2A4F1C"/>
              </a:buClr>
              <a:buSzPts val="2600"/>
              <a:buFont typeface="Calibri"/>
              <a:buNone/>
              <a:defRPr/>
            </a:pPr>
            <a:r>
              <a:rPr lang="en-US" sz="2600" dirty="0">
                <a:solidFill>
                  <a:srgbClr val="004B3A"/>
                </a:solidFill>
                <a:latin typeface="Calibri"/>
                <a:ea typeface="Calibri"/>
                <a:cs typeface="Calibri"/>
                <a:sym typeface="Calibri"/>
              </a:rPr>
              <a:t>Os alunos</a:t>
            </a:r>
            <a:br>
              <a:rPr lang="en-US" sz="2600" dirty="0">
                <a:solidFill>
                  <a:srgbClr val="004B3A"/>
                </a:solidFill>
                <a:latin typeface="Calibri"/>
                <a:ea typeface="Calibri"/>
                <a:cs typeface="Calibri"/>
                <a:sym typeface="Calibri"/>
              </a:rPr>
            </a:br>
            <a:endParaRPr sz="2600" dirty="0">
              <a:solidFill>
                <a:srgbClr val="004B3A"/>
              </a:solidFill>
              <a:latin typeface="Calibri"/>
              <a:ea typeface="Calibri"/>
              <a:cs typeface="Calibri"/>
              <a:sym typeface="Calibri"/>
            </a:endParaRP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ea typeface="Calibri"/>
                <a:cs typeface="Calibri"/>
                <a:sym typeface="Calibri"/>
              </a:rPr>
              <a:t>Definir o conceito de financiamento verde.</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ea typeface="Calibri"/>
                <a:cs typeface="Calibri"/>
                <a:sym typeface="Calibri"/>
              </a:rPr>
              <a:t>Identificar fontes e instrumentos de financiamento ecológico.</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ea typeface="Calibri"/>
                <a:cs typeface="Calibri"/>
                <a:sym typeface="Calibri"/>
              </a:rPr>
              <a:t>Analisar os desafios e as oportunidades no acesso ao financiamento verde.</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ea typeface="Calibri"/>
                <a:cs typeface="Calibri"/>
                <a:sym typeface="Calibri"/>
              </a:rPr>
              <a:t>Desenvolver estratégias para garantir o financiamento ecológico.</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ea typeface="Calibri"/>
                <a:cs typeface="Calibri"/>
                <a:sym typeface="Calibri"/>
              </a:rPr>
              <a:t>Aplicar os conhecimentos em cenários do mundo real.</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ea typeface="Calibri"/>
                <a:cs typeface="Calibri"/>
                <a:sym typeface="Calibri"/>
              </a:rPr>
              <a:t>Contribuir para os Objectivos de Desenvolvimento Sustentável (ODS) através do financiamento verde.</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ea typeface="Calibri"/>
                <a:cs typeface="Calibri"/>
                <a:sym typeface="Calibri"/>
              </a:rPr>
              <a:t>Fomentar a inovação e o espírito empresarial no sector do financiamento verde.</a:t>
            </a:r>
            <a:endParaRPr sz="2800" dirty="0">
              <a:solidFill>
                <a:srgbClr val="004B3A"/>
              </a:solidFill>
              <a:sym typeface="Arial"/>
            </a:endParaRPr>
          </a:p>
          <a:p>
            <a:pPr marL="91440" indent="48260" eaLnBrk="1" fontAlgn="auto" hangingPunct="1">
              <a:lnSpc>
                <a:spcPct val="150000"/>
              </a:lnSpc>
              <a:spcBef>
                <a:spcPts val="1400"/>
              </a:spcBef>
              <a:buClr>
                <a:schemeClr val="accent6"/>
              </a:buClr>
              <a:buSzPts val="2200"/>
              <a:buFont typeface="Arial"/>
              <a:buNone/>
              <a:defRPr/>
            </a:pPr>
            <a:endParaRPr sz="2200" dirty="0">
              <a:solidFill>
                <a:srgbClr val="433C29"/>
              </a:solidFill>
              <a:sym typeface="Aria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38;p3"/>
          <p:cNvSpPr txBox="1">
            <a:spLocks noGrp="1"/>
          </p:cNvSpPr>
          <p:nvPr>
            <p:ph type="title"/>
          </p:nvPr>
        </p:nvSpPr>
        <p:spPr>
          <a:xfrm>
            <a:off x="1223963" y="2960688"/>
            <a:ext cx="6234112" cy="936625"/>
          </a:xfrm>
        </p:spPr>
        <p:txBody>
          <a:bodyPr>
            <a:normAutofit fontScale="90000"/>
          </a:bodyPr>
          <a:lstStyle/>
          <a:p>
            <a:pPr algn="ctr" eaLnBrk="1" hangingPunct="1">
              <a:spcBef>
                <a:spcPct val="0"/>
              </a:spcBef>
              <a:spcAft>
                <a:spcPct val="0"/>
              </a:spcAft>
              <a:buSzPts val="3200"/>
              <a:buFont typeface="Calibri" panose="020F0502020204030204" pitchFamily="34" charset="0"/>
              <a:buNone/>
              <a:defRPr/>
            </a:pPr>
            <a:r>
              <a:rPr lang="en-US" altLang="tr-TR" sz="6600" b="1" smtClean="0">
                <a:solidFill>
                  <a:srgbClr val="3F3F3F"/>
                </a:solidFill>
                <a:latin typeface="Calibri" panose="020F0502020204030204" pitchFamily="34" charset="0"/>
                <a:cs typeface="Calibri" panose="020F0502020204030204" pitchFamily="34" charset="0"/>
                <a:sym typeface="Calibri" panose="020F0502020204030204" pitchFamily="34" charset="0"/>
              </a:rPr>
              <a:t>Vamos lá começar!</a:t>
            </a:r>
            <a:endParaRPr lang="tr-TR" altLang="tr-TR" sz="6600" b="1" smtClean="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12291" name="Google Shape;152;p3"/>
          <p:cNvCxnSpPr>
            <a:cxnSpLocks noChangeShapeType="1"/>
          </p:cNvCxnSpPr>
          <p:nvPr/>
        </p:nvCxnSpPr>
        <p:spPr bwMode="auto">
          <a:xfrm rot="10800000">
            <a:off x="7878763" y="4365625"/>
            <a:ext cx="1635125" cy="0"/>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cxnSp>
        <p:nvCxnSpPr>
          <p:cNvPr id="12292" name="Google Shape;153;p3"/>
          <p:cNvCxnSpPr>
            <a:cxnSpLocks noChangeShapeType="1"/>
          </p:cNvCxnSpPr>
          <p:nvPr/>
        </p:nvCxnSpPr>
        <p:spPr bwMode="auto">
          <a:xfrm rot="10800000">
            <a:off x="1812925" y="2209800"/>
            <a:ext cx="1636713" cy="0"/>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pic>
        <p:nvPicPr>
          <p:cNvPr id="12293" name="Grafik 6" descr="Ein Bild, das Pflanze, Grün, Gras enthält.&#10;&#10;Automatisch generierte Beschreibung"/>
          <p:cNvPicPr>
            <a:picLocks noChangeAspect="1"/>
          </p:cNvPicPr>
          <p:nvPr/>
        </p:nvPicPr>
        <p:blipFill>
          <a:blip r:embed="rId3">
            <a:extLst>
              <a:ext uri="{28A0092B-C50C-407E-A947-70E740481C1C}">
                <a14:useLocalDpi xmlns:a14="http://schemas.microsoft.com/office/drawing/2010/main" val="0"/>
              </a:ext>
            </a:extLst>
          </a:blip>
          <a:srcRect l="22797" t="8296" r="22865" b="15450"/>
          <a:stretch>
            <a:fillRect/>
          </a:stretch>
        </p:blipFill>
        <p:spPr bwMode="auto">
          <a:xfrm>
            <a:off x="7458075" y="606425"/>
            <a:ext cx="32639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Google Shape;152;p3"/>
          <p:cNvSpPr txBox="1">
            <a:spLocks noGrp="1"/>
          </p:cNvSpPr>
          <p:nvPr>
            <p:ph type="ctrTitle"/>
          </p:nvPr>
        </p:nvSpPr>
        <p:spPr>
          <a:xfrm>
            <a:off x="1096963" y="3021013"/>
            <a:ext cx="10058400" cy="1303337"/>
          </a:xfrm>
        </p:spPr>
        <p:txBody>
          <a:bodyPr lIns="121900" tIns="121900" rIns="121900" bIns="121900">
            <a:normAutofit fontScale="90000"/>
          </a:bodyPr>
          <a:lstStyle/>
          <a:p>
            <a:pPr eaLnBrk="1" hangingPunct="1">
              <a:spcBef>
                <a:spcPct val="0"/>
              </a:spcBef>
              <a:spcAft>
                <a:spcPct val="0"/>
              </a:spcAft>
              <a:buClr>
                <a:srgbClr val="3F762A"/>
              </a:buClr>
              <a:buSzPts val="4800"/>
              <a:buFont typeface="Calibri" panose="020F0502020204030204" pitchFamily="34" charset="0"/>
              <a:buNone/>
              <a:defRPr/>
            </a:pPr>
            <a:r>
              <a:rPr lang="de-DE" altLang="tr-TR" b="1" smtClean="0">
                <a:solidFill>
                  <a:srgbClr val="FFFF00"/>
                </a:solidFill>
                <a:latin typeface="Calibri" panose="020F0502020204030204" pitchFamily="34" charset="0"/>
                <a:cs typeface="Calibri" panose="020F0502020204030204" pitchFamily="34" charset="0"/>
                <a:sym typeface="Calibri" panose="020F0502020204030204" pitchFamily="34" charset="0"/>
              </a:rPr>
              <a:t/>
            </a:r>
            <a:br>
              <a:rPr lang="de-DE" altLang="tr-TR" b="1" smtClean="0">
                <a:solidFill>
                  <a:srgbClr val="FFFF00"/>
                </a:solidFill>
                <a:latin typeface="Calibri" panose="020F0502020204030204" pitchFamily="34" charset="0"/>
                <a:cs typeface="Calibri" panose="020F0502020204030204" pitchFamily="34" charset="0"/>
                <a:sym typeface="Calibri" panose="020F0502020204030204" pitchFamily="34" charset="0"/>
              </a:rPr>
            </a:br>
            <a:r>
              <a:rPr lang="de-DE" altLang="tr-TR" b="1" smtClean="0">
                <a:solidFill>
                  <a:srgbClr val="3F762A"/>
                </a:solidFill>
                <a:latin typeface="Calibri" panose="020F0502020204030204" pitchFamily="34" charset="0"/>
                <a:cs typeface="Calibri" panose="020F0502020204030204" pitchFamily="34" charset="0"/>
                <a:sym typeface="Calibri" panose="020F0502020204030204" pitchFamily="34" charset="0"/>
              </a:rPr>
              <a:t>Introdução</a:t>
            </a:r>
            <a:endParaRPr lang="tr-TR" altLang="tr-TR" b="1" smtClean="0">
              <a:solidFill>
                <a:srgbClr val="3F762A"/>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14339" name="Google Shape;158;p3"/>
          <p:cNvCxnSpPr>
            <a:cxnSpLocks noChangeShapeType="1"/>
          </p:cNvCxnSpPr>
          <p:nvPr/>
        </p:nvCxnSpPr>
        <p:spPr bwMode="auto">
          <a:xfrm>
            <a:off x="960438" y="558800"/>
            <a:ext cx="0" cy="1162050"/>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pic>
        <p:nvPicPr>
          <p:cNvPr id="14340" name="Google Shape;159;p3" descr="Text&#10;&#10;Description automatically generated with medium confidence"/>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6396038"/>
            <a:ext cx="12954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Google Shape;160;p3"/>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3275" y="176213"/>
            <a:ext cx="10636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Google Shape;161;p3"/>
          <p:cNvSpPr txBox="1">
            <a:spLocks noChangeArrowheads="1"/>
          </p:cNvSpPr>
          <p:nvPr/>
        </p:nvSpPr>
        <p:spPr bwMode="auto">
          <a:xfrm>
            <a:off x="1096963" y="585788"/>
            <a:ext cx="1028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5000"/>
              </a:lnSpc>
              <a:buClr>
                <a:srgbClr val="3F3F3F"/>
              </a:buClr>
              <a:buSzPts val="3200"/>
              <a:buFont typeface="Calibri" panose="020F0502020204030204" pitchFamily="34" charset="0"/>
              <a:buNone/>
            </a:pPr>
            <a:r>
              <a:rPr lang="de-DE" altLang="tr-TR" sz="3200" b="1">
                <a:solidFill>
                  <a:srgbClr val="3F3F3F"/>
                </a:solidFill>
                <a:latin typeface="Calibri" panose="020F0502020204030204" pitchFamily="34" charset="0"/>
                <a:cs typeface="Calibri" panose="020F0502020204030204" pitchFamily="34" charset="0"/>
                <a:sym typeface="Calibri" panose="020F0502020204030204" pitchFamily="34" charset="0"/>
              </a:rPr>
              <a:t>01</a:t>
            </a:r>
            <a:endParaRPr lang="tr-TR" altLang="tr-TR">
              <a:cs typeface="Calibri" panose="020F0502020204030204" pitchFamily="34" charset="0"/>
            </a:endParaRPr>
          </a:p>
        </p:txBody>
      </p:sp>
      <p:pic>
        <p:nvPicPr>
          <p:cNvPr id="14343" name="Google Shape;162;p3" descr="Büche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0700" y="2541588"/>
            <a:ext cx="2541588"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feld 2"/>
          <p:cNvSpPr txBox="1">
            <a:spLocks noChangeArrowheads="1"/>
          </p:cNvSpPr>
          <p:nvPr/>
        </p:nvSpPr>
        <p:spPr bwMode="auto">
          <a:xfrm>
            <a:off x="1096963" y="1720850"/>
            <a:ext cx="67119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tr-TR" sz="3200">
                <a:solidFill>
                  <a:srgbClr val="3F762A"/>
                </a:solidFill>
              </a:rPr>
              <a:t>Desenvolvimento e análise do acesso ao financiamento por parte dos empresários ecológicos</a:t>
            </a:r>
            <a:endParaRPr lang="de-DE" altLang="tr-TR" sz="3200"/>
          </a:p>
        </p:txBody>
      </p:sp>
      <p:sp>
        <p:nvSpPr>
          <p:cNvPr id="2" name="Google Shape;132;p2">
            <a:extLst>
              <a:ext uri="{FF2B5EF4-FFF2-40B4-BE49-F238E27FC236}">
                <a16:creationId xmlns:a16="http://schemas.microsoft.com/office/drawing/2014/main" id="{829EEEB3-469D-ADB4-7E96-DD25CDBE6733}"/>
              </a:ext>
            </a:extLst>
          </p:cNvPr>
          <p:cNvSpPr txBox="1">
            <a:spLocks/>
          </p:cNvSpPr>
          <p:nvPr/>
        </p:nvSpPr>
        <p:spPr>
          <a:xfrm>
            <a:off x="1096963" y="4621213"/>
            <a:ext cx="8034337" cy="495300"/>
          </a:xfrm>
          <a:prstGeom prst="rect">
            <a:avLst/>
          </a:prstGeom>
          <a:noFill/>
          <a:ln>
            <a:noFill/>
          </a:ln>
        </p:spPr>
        <p:txBody>
          <a:bodyPr spcFirstLastPara="1" lIns="91425" tIns="45700" rIns="91425" bIns="45700" anchor="b">
            <a:normAutofit fontScale="85000" lnSpcReduction="20000"/>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262626"/>
              </a:buClr>
              <a:buSzPts val="8000"/>
              <a:buFont typeface="Calibri"/>
              <a:buNone/>
              <a:defRPr sz="8000" b="1" i="0" u="none" strike="noStrike" cap="none">
                <a:solidFill>
                  <a:srgbClr val="26262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eaLnBrk="1" fontAlgn="auto" hangingPunct="1">
              <a:buClr>
                <a:srgbClr val="004B3A"/>
              </a:buClr>
              <a:buSzPts val="3200"/>
              <a:defRPr/>
            </a:pPr>
            <a:r>
              <a:rPr lang="en-US" sz="2400" kern="0" dirty="0">
                <a:solidFill>
                  <a:srgbClr val="004B3A"/>
                </a:solidFill>
                <a:latin typeface="Arial"/>
                <a:ea typeface="Arial"/>
                <a:cs typeface="Arial"/>
                <a:sym typeface="Arial"/>
              </a:rPr>
              <a:t>Percorrer o caminho para o desenvolvimento económico sustentável</a:t>
            </a:r>
            <a:endParaRPr lang="en-US" sz="2400" kern="0"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Google Shape;170;p5"/>
          <p:cNvSpPr txBox="1">
            <a:spLocks noGrp="1"/>
          </p:cNvSpPr>
          <p:nvPr>
            <p:ph type="body" idx="1"/>
          </p:nvPr>
        </p:nvSpPr>
        <p:spPr>
          <a:xfrm>
            <a:off x="639763" y="1525588"/>
            <a:ext cx="10515600" cy="4518025"/>
          </a:xfrm>
        </p:spPr>
        <p:txBody>
          <a:bodyPr>
            <a:normAutofit fontScale="70000" lnSpcReduction="20000"/>
          </a:bodyPr>
          <a:lstStyle/>
          <a:p>
            <a:pPr marL="0" indent="0" algn="just" eaLnBrk="1" fontAlgn="auto" hangingPunct="1">
              <a:lnSpc>
                <a:spcPct val="120000"/>
              </a:lnSpc>
              <a:spcBef>
                <a:spcPts val="0"/>
              </a:spcBef>
              <a:buClr>
                <a:schemeClr val="accent1"/>
              </a:buClr>
              <a:buSzPct val="100000"/>
              <a:buFont typeface="Calibri"/>
              <a:buNone/>
              <a:defRPr/>
            </a:pPr>
            <a:r>
              <a:rPr lang="en-US" sz="3500" b="1" dirty="0">
                <a:solidFill>
                  <a:srgbClr val="2A4F1C"/>
                </a:solidFill>
                <a:latin typeface="Calibri"/>
                <a:ea typeface="Calibri"/>
                <a:cs typeface="Calibri"/>
                <a:sym typeface="Calibri"/>
              </a:rPr>
              <a:t>O conceito de finanças ecológicas representa uma abordagem transformadora para redefinir os mercados financeiros com uma tónica na sustentabilidade e na preservação ecológica. Numa época em que os desafios ambientais se fazem sentir, o financiamento verde surge como um mecanismo crucial para </a:t>
            </a:r>
            <a:r>
              <a:rPr lang="en-US" sz="3500" b="1" dirty="0" err="1">
                <a:solidFill>
                  <a:srgbClr val="2A4F1C"/>
                </a:solidFill>
                <a:latin typeface="Calibri"/>
                <a:ea typeface="Calibri"/>
                <a:cs typeface="Calibri"/>
                <a:sym typeface="Calibri"/>
              </a:rPr>
              <a:t>apoiar</a:t>
            </a:r>
            <a:r>
              <a:rPr lang="en-US" sz="3500" b="1" dirty="0">
                <a:solidFill>
                  <a:srgbClr val="2A4F1C"/>
                </a:solidFill>
                <a:latin typeface="Calibri"/>
                <a:ea typeface="Calibri"/>
                <a:cs typeface="Calibri"/>
                <a:sym typeface="Calibri"/>
              </a:rPr>
              <a:t> </a:t>
            </a:r>
            <a:r>
              <a:rPr lang="en-US" sz="3500" b="1" dirty="0" err="1" smtClean="0">
                <a:solidFill>
                  <a:srgbClr val="2A4F1C"/>
                </a:solidFill>
                <a:latin typeface="Calibri"/>
                <a:ea typeface="Calibri"/>
                <a:cs typeface="Calibri"/>
                <a:sym typeface="Calibri"/>
              </a:rPr>
              <a:t>projetos</a:t>
            </a:r>
            <a:r>
              <a:rPr lang="en-US" sz="3500" b="1" dirty="0" smtClean="0">
                <a:solidFill>
                  <a:srgbClr val="2A4F1C"/>
                </a:solidFill>
                <a:latin typeface="Calibri"/>
                <a:ea typeface="Calibri"/>
                <a:cs typeface="Calibri"/>
                <a:sym typeface="Calibri"/>
              </a:rPr>
              <a:t> </a:t>
            </a:r>
            <a:r>
              <a:rPr lang="en-US" sz="3500" b="1" dirty="0">
                <a:solidFill>
                  <a:srgbClr val="2A4F1C"/>
                </a:solidFill>
                <a:latin typeface="Calibri"/>
                <a:ea typeface="Calibri"/>
                <a:cs typeface="Calibri"/>
                <a:sym typeface="Calibri"/>
              </a:rPr>
              <a:t>que contribuam para um futuro sustentável. Desde iniciativas no domínio das energias renováveis a tecnologias sustentáveis inovadoras, o financiamento verde permite aos empresários integrar práticas sustentáveis na própria estrutura dos seus modelos de negócio. Este compromisso é fundamental no nosso esforço coletivo para combater as alterações climáticas, promover a gestão ambiental e fomentar uma economia verde</a:t>
            </a:r>
            <a:r>
              <a:rPr lang="en-US" sz="3500" b="1" dirty="0" smtClean="0">
                <a:solidFill>
                  <a:srgbClr val="2A4F1C"/>
                </a:solidFill>
                <a:latin typeface="Calibri"/>
                <a:ea typeface="Calibri"/>
                <a:cs typeface="Calibri"/>
                <a:sym typeface="Calibri"/>
              </a:rPr>
              <a:t>.</a:t>
            </a:r>
            <a:endParaRPr sz="2400" dirty="0" smtClean="0">
              <a:solidFill>
                <a:schemeClr val="accent1"/>
              </a:solidFill>
              <a:latin typeface="Calibri"/>
              <a:ea typeface="Calibri"/>
              <a:cs typeface="Calibri"/>
              <a:sym typeface="Calibri"/>
            </a:endParaRPr>
          </a:p>
        </p:txBody>
      </p:sp>
      <p:sp>
        <p:nvSpPr>
          <p:cNvPr id="16387" name="Google Shape;171;p5"/>
          <p:cNvSpPr>
            <a:spLocks noChangeArrowheads="1"/>
          </p:cNvSpPr>
          <p:nvPr/>
        </p:nvSpPr>
        <p:spPr bwMode="auto">
          <a:xfrm>
            <a:off x="4572000" y="157163"/>
            <a:ext cx="2990850" cy="927100"/>
          </a:xfrm>
          <a:prstGeom prst="rect">
            <a:avLst/>
          </a:prstGeom>
          <a:solidFill>
            <a:schemeClr val="bg1"/>
          </a:solidFill>
          <a:ln w="15875">
            <a:solidFill>
              <a:schemeClr val="bg1"/>
            </a:solidFill>
            <a:round/>
            <a:headEnd type="none" w="sm" len="sm"/>
            <a:tailEnd type="none" w="sm" len="sm"/>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tr-TR" altLang="tr-TR"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Google Shape;170;p5"/>
          <p:cNvSpPr txBox="1">
            <a:spLocks noGrp="1"/>
          </p:cNvSpPr>
          <p:nvPr>
            <p:ph type="body" idx="1"/>
          </p:nvPr>
        </p:nvSpPr>
        <p:spPr>
          <a:xfrm>
            <a:off x="531813" y="1285875"/>
            <a:ext cx="4833937" cy="4516438"/>
          </a:xfrm>
        </p:spPr>
        <p:txBody>
          <a:bodyPr>
            <a:normAutofit fontScale="62500" lnSpcReduction="20000"/>
          </a:bodyPr>
          <a:lstStyle/>
          <a:p>
            <a:pPr marL="0" indent="0" algn="just" eaLnBrk="1" fontAlgn="auto" hangingPunct="1">
              <a:lnSpc>
                <a:spcPct val="120000"/>
              </a:lnSpc>
              <a:spcBef>
                <a:spcPts val="0"/>
              </a:spcBef>
              <a:buClr>
                <a:schemeClr val="accent1"/>
              </a:buClr>
              <a:buSzPct val="100000"/>
              <a:buFont typeface="Calibri"/>
              <a:buNone/>
              <a:defRPr/>
            </a:pPr>
            <a:r>
              <a:rPr lang="en-US" sz="3500" b="1" dirty="0">
                <a:solidFill>
                  <a:srgbClr val="2A4F1C"/>
                </a:solidFill>
                <a:latin typeface="Calibri"/>
                <a:ea typeface="Calibri"/>
                <a:cs typeface="Calibri"/>
                <a:sym typeface="Calibri"/>
              </a:rPr>
              <a:t>À medida que embarcamos nesta viagem, compreender os meandros do financiamento verde torna-se imperativo para os empresários que se dedicam a causar um impacto positivo. Este módulo tem como objetivo desmistificar as complexidades do acesso e do aproveitamento do financiamento verde, fornecendo-lhe os conhecimentos e as ferramentas para fazer avançar os seus empreendimentos sustentáveis.</a:t>
            </a:r>
          </a:p>
          <a:p>
            <a:pPr marL="0" indent="0" algn="just" eaLnBrk="1" fontAlgn="auto" hangingPunct="1">
              <a:lnSpc>
                <a:spcPct val="120000"/>
              </a:lnSpc>
              <a:spcBef>
                <a:spcPts val="0"/>
              </a:spcBef>
              <a:buClr>
                <a:schemeClr val="accent1"/>
              </a:buClr>
              <a:buSzPct val="100000"/>
              <a:buFont typeface="Calibri"/>
              <a:buNone/>
              <a:defRPr/>
            </a:pPr>
            <a:endParaRPr lang="en-US" sz="3500" b="1" dirty="0">
              <a:solidFill>
                <a:srgbClr val="2A4F1C"/>
              </a:solidFill>
              <a:latin typeface="Calibri"/>
              <a:ea typeface="Calibri"/>
              <a:cs typeface="Calibri"/>
              <a:sym typeface="Calibri"/>
            </a:endParaRPr>
          </a:p>
        </p:txBody>
      </p:sp>
      <p:sp>
        <p:nvSpPr>
          <p:cNvPr id="18435" name="Google Shape;171;p5"/>
          <p:cNvSpPr>
            <a:spLocks noChangeArrowheads="1"/>
          </p:cNvSpPr>
          <p:nvPr/>
        </p:nvSpPr>
        <p:spPr bwMode="auto">
          <a:xfrm>
            <a:off x="4572000" y="157163"/>
            <a:ext cx="2990850" cy="927100"/>
          </a:xfrm>
          <a:prstGeom prst="rect">
            <a:avLst/>
          </a:prstGeom>
          <a:solidFill>
            <a:schemeClr val="bg1"/>
          </a:solidFill>
          <a:ln w="15875">
            <a:solidFill>
              <a:schemeClr val="bg1"/>
            </a:solidFill>
            <a:round/>
            <a:headEnd type="none" w="sm" len="sm"/>
            <a:tailEnd type="none" w="sm" len="sm"/>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tr-TR" altLang="tr-TR"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18436"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5325" y="1406525"/>
            <a:ext cx="5057775"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Google Shape;177;p6"/>
          <p:cNvSpPr txBox="1">
            <a:spLocks noGrp="1"/>
          </p:cNvSpPr>
          <p:nvPr>
            <p:ph type="body" idx="1"/>
          </p:nvPr>
        </p:nvSpPr>
        <p:spPr>
          <a:xfrm>
            <a:off x="1041400" y="1454150"/>
            <a:ext cx="5143500" cy="3827463"/>
          </a:xfrm>
        </p:spPr>
        <p:txBody>
          <a:bodyPr>
            <a:normAutofit fontScale="62500" lnSpcReduction="20000"/>
          </a:bodyPr>
          <a:lstStyle/>
          <a:p>
            <a:pPr marL="0" indent="0" algn="just" eaLnBrk="1" fontAlgn="auto" hangingPunct="1">
              <a:lnSpc>
                <a:spcPct val="100000"/>
              </a:lnSpc>
              <a:spcBef>
                <a:spcPts val="0"/>
              </a:spcBef>
              <a:buClr>
                <a:schemeClr val="accent1"/>
              </a:buClr>
              <a:buSzPct val="100000"/>
              <a:buFont typeface="Calibri"/>
              <a:buNone/>
              <a:defRPr/>
            </a:pPr>
            <a:r>
              <a:rPr lang="en-US" sz="3200" b="1" dirty="0">
                <a:solidFill>
                  <a:srgbClr val="2A4F1C"/>
                </a:solidFill>
                <a:sym typeface="Arial"/>
              </a:rPr>
              <a:t>Catalisar o crescimento sustentável e a </a:t>
            </a:r>
            <a:r>
              <a:rPr lang="en-US" sz="3200" b="1" dirty="0" smtClean="0">
                <a:solidFill>
                  <a:srgbClr val="2A4F1C"/>
                </a:solidFill>
                <a:sym typeface="Arial"/>
              </a:rPr>
              <a:t>gestão </a:t>
            </a:r>
            <a:r>
              <a:rPr lang="en-US" sz="3200" b="1" dirty="0">
                <a:solidFill>
                  <a:srgbClr val="2A4F1C"/>
                </a:solidFill>
                <a:sym typeface="Arial"/>
              </a:rPr>
              <a:t>ambiental</a:t>
            </a:r>
            <a:endParaRPr lang="tr-TR" sz="3200" b="1" dirty="0" smtClean="0">
              <a:solidFill>
                <a:srgbClr val="2A4F1C"/>
              </a:solidFill>
              <a:sym typeface="Arial"/>
            </a:endParaRPr>
          </a:p>
          <a:p>
            <a:pPr marL="0" indent="0" algn="just" eaLnBrk="1" fontAlgn="auto" hangingPunct="1">
              <a:lnSpc>
                <a:spcPct val="100000"/>
              </a:lnSpc>
              <a:spcBef>
                <a:spcPts val="0"/>
              </a:spcBef>
              <a:buClr>
                <a:schemeClr val="accent1"/>
              </a:buClr>
              <a:buSzPct val="100000"/>
              <a:buFont typeface="Calibri"/>
              <a:buNone/>
              <a:defRPr/>
            </a:pPr>
            <a:endParaRPr lang="tr-TR" sz="3200" b="1" dirty="0" smtClean="0">
              <a:solidFill>
                <a:srgbClr val="2A4F1C"/>
              </a:solidFill>
              <a:sym typeface="Arial"/>
            </a:endParaRPr>
          </a:p>
          <a:p>
            <a:pPr marL="0" indent="0" algn="just" eaLnBrk="1" fontAlgn="auto" hangingPunct="1">
              <a:lnSpc>
                <a:spcPct val="100000"/>
              </a:lnSpc>
              <a:spcBef>
                <a:spcPts val="0"/>
              </a:spcBef>
              <a:buClr>
                <a:schemeClr val="accent1"/>
              </a:buClr>
              <a:buSzPct val="100000"/>
              <a:buFont typeface="Calibri"/>
              <a:buNone/>
              <a:defRPr/>
            </a:pPr>
            <a:r>
              <a:rPr lang="en-US" sz="3200" dirty="0" smtClean="0">
                <a:solidFill>
                  <a:srgbClr val="2A4F1C"/>
                </a:solidFill>
                <a:sym typeface="Arial"/>
              </a:rPr>
              <a:t>Pensar </a:t>
            </a:r>
            <a:r>
              <a:rPr lang="en-US" sz="3200" dirty="0">
                <a:solidFill>
                  <a:srgbClr val="2A4F1C"/>
                </a:solidFill>
                <a:sym typeface="Arial"/>
              </a:rPr>
              <a:t>fora da caixa é importante para os empresários. Eis algumas características que o ajudam a fazê-lo: </a:t>
            </a:r>
            <a:endParaRPr sz="2000" dirty="0">
              <a:solidFill>
                <a:srgbClr val="3F3F3F"/>
              </a:solidFill>
              <a:latin typeface="Calibri"/>
              <a:ea typeface="Calibri"/>
              <a:cs typeface="Calibri"/>
              <a:sym typeface="Calibri"/>
            </a:endParaRPr>
          </a:p>
          <a:p>
            <a:pPr marL="0" indent="0" algn="just" eaLnBrk="1" fontAlgn="auto" hangingPunct="1">
              <a:lnSpc>
                <a:spcPct val="130000"/>
              </a:lnSpc>
              <a:spcBef>
                <a:spcPts val="1400"/>
              </a:spcBef>
              <a:buClr>
                <a:schemeClr val="accent1"/>
              </a:buClr>
              <a:buSzPct val="100000"/>
              <a:buFont typeface="Calibri"/>
              <a:buNone/>
              <a:defRPr/>
            </a:pPr>
            <a:r>
              <a:rPr lang="en-US" sz="3200" dirty="0">
                <a:solidFill>
                  <a:srgbClr val="2A4F1C"/>
                </a:solidFill>
                <a:sym typeface="Arial"/>
              </a:rPr>
              <a:t>O financiamento verde é a chave para a procura da sustentabilidade ambiental e da prosperidade económica. Engloba uma vasta gama de produtos e serviços financeiros concebidos para </a:t>
            </a:r>
            <a:r>
              <a:rPr lang="en-US" sz="3200" dirty="0" err="1">
                <a:solidFill>
                  <a:srgbClr val="2A4F1C"/>
                </a:solidFill>
                <a:sym typeface="Arial"/>
              </a:rPr>
              <a:t>apoiar</a:t>
            </a:r>
            <a:r>
              <a:rPr lang="en-US" sz="3200" dirty="0">
                <a:solidFill>
                  <a:srgbClr val="2A4F1C"/>
                </a:solidFill>
                <a:sym typeface="Arial"/>
              </a:rPr>
              <a:t> </a:t>
            </a:r>
            <a:r>
              <a:rPr lang="en-US" sz="3200" dirty="0" err="1" smtClean="0">
                <a:solidFill>
                  <a:srgbClr val="2A4F1C"/>
                </a:solidFill>
                <a:sym typeface="Arial"/>
              </a:rPr>
              <a:t>projetos</a:t>
            </a:r>
            <a:r>
              <a:rPr lang="en-US" sz="3200" dirty="0" smtClean="0">
                <a:solidFill>
                  <a:srgbClr val="2A4F1C"/>
                </a:solidFill>
                <a:sym typeface="Arial"/>
              </a:rPr>
              <a:t> </a:t>
            </a:r>
            <a:r>
              <a:rPr lang="en-US" sz="3200" dirty="0">
                <a:solidFill>
                  <a:srgbClr val="2A4F1C"/>
                </a:solidFill>
                <a:sym typeface="Arial"/>
              </a:rPr>
              <a:t>que tenham um impacto positivo no ambiente. </a:t>
            </a:r>
            <a:endParaRPr sz="2000" dirty="0">
              <a:solidFill>
                <a:srgbClr val="3F3F3F"/>
              </a:solidFill>
              <a:latin typeface="Calibri"/>
              <a:ea typeface="Calibri"/>
              <a:cs typeface="Calibri"/>
              <a:sym typeface="Calibri"/>
            </a:endParaRPr>
          </a:p>
        </p:txBody>
      </p:sp>
      <p:sp>
        <p:nvSpPr>
          <p:cNvPr id="20483" name="Google Shape;178;p6"/>
          <p:cNvSpPr txBox="1">
            <a:spLocks noChangeArrowheads="1"/>
          </p:cNvSpPr>
          <p:nvPr/>
        </p:nvSpPr>
        <p:spPr bwMode="auto">
          <a:xfrm>
            <a:off x="1041400" y="212725"/>
            <a:ext cx="10515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5000"/>
              </a:lnSpc>
              <a:buClr>
                <a:srgbClr val="2A4F1C"/>
              </a:buClr>
              <a:buSzPts val="3200"/>
            </a:pPr>
            <a:r>
              <a:rPr lang="en-US" altLang="tr-TR" sz="3200" b="1">
                <a:solidFill>
                  <a:srgbClr val="2A4F1C"/>
                </a:solidFill>
              </a:rPr>
              <a:t>Conceito de financiamento verde</a:t>
            </a:r>
            <a:endParaRPr lang="tr-TR" altLang="tr-TR" sz="3200" b="1">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pic>
        <p:nvPicPr>
          <p:cNvPr id="20484" name="Resim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1775" y="2254250"/>
            <a:ext cx="4975225"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Google Shape;184;p7"/>
          <p:cNvSpPr txBox="1">
            <a:spLocks noGrp="1"/>
          </p:cNvSpPr>
          <p:nvPr>
            <p:ph type="body" idx="1"/>
          </p:nvPr>
        </p:nvSpPr>
        <p:spPr>
          <a:xfrm>
            <a:off x="628650" y="431800"/>
            <a:ext cx="10058400" cy="4886325"/>
          </a:xfrm>
        </p:spPr>
        <p:txBody>
          <a:bodyPr>
            <a:noAutofit/>
          </a:bodyPr>
          <a:lstStyle/>
          <a:p>
            <a:pPr marL="0" indent="0" algn="just" eaLnBrk="1" fontAlgn="auto" hangingPunct="1">
              <a:lnSpc>
                <a:spcPct val="130000"/>
              </a:lnSpc>
              <a:spcBef>
                <a:spcPts val="1400"/>
              </a:spcBef>
              <a:buClr>
                <a:schemeClr val="accent1"/>
              </a:buClr>
              <a:buSzPct val="100000"/>
              <a:buFont typeface="Calibri"/>
              <a:buNone/>
              <a:defRPr/>
            </a:pPr>
            <a:r>
              <a:rPr lang="en-US" sz="1800" b="1" dirty="0">
                <a:solidFill>
                  <a:srgbClr val="2A4F1C"/>
                </a:solidFill>
                <a:sym typeface="Arial"/>
              </a:rPr>
              <a:t>Este mecanismo de financiamento inovador é fundamental para:</a:t>
            </a:r>
            <a:endParaRPr lang="en-US" sz="1800" b="1" dirty="0">
              <a:solidFill>
                <a:srgbClr val="3F3F3F"/>
              </a:solidFill>
              <a:latin typeface="Calibri"/>
              <a:ea typeface="Calibri"/>
              <a:cs typeface="Calibri"/>
              <a:sym typeface="Calibri"/>
            </a:endParaRPr>
          </a:p>
          <a:p>
            <a:pPr marL="360000" indent="-360000" algn="just" eaLnBrk="1" fontAlgn="auto" hangingPunct="1">
              <a:lnSpc>
                <a:spcPct val="130000"/>
              </a:lnSpc>
              <a:spcBef>
                <a:spcPts val="1400"/>
              </a:spcBef>
              <a:buClr>
                <a:schemeClr val="accent1"/>
              </a:buClr>
              <a:buSzPct val="100000"/>
              <a:buFont typeface="Noto Sans Symbols"/>
              <a:buChar char="❖"/>
              <a:defRPr/>
            </a:pPr>
            <a:r>
              <a:rPr lang="en-US" sz="1800" b="1" dirty="0">
                <a:solidFill>
                  <a:srgbClr val="2A4F1C"/>
                </a:solidFill>
                <a:sym typeface="Arial"/>
              </a:rPr>
              <a:t>Reduzir as emissões de carbono: </a:t>
            </a:r>
            <a:r>
              <a:rPr lang="en-US" sz="1800" dirty="0">
                <a:solidFill>
                  <a:srgbClr val="2A4F1C"/>
                </a:solidFill>
                <a:sym typeface="Arial"/>
              </a:rPr>
              <a:t>Ao canalizar investimentos para </a:t>
            </a:r>
            <a:r>
              <a:rPr lang="en-US" sz="1800" dirty="0" err="1" smtClean="0">
                <a:solidFill>
                  <a:srgbClr val="2A4F1C"/>
                </a:solidFill>
                <a:sym typeface="Arial"/>
              </a:rPr>
              <a:t>projetos</a:t>
            </a:r>
            <a:r>
              <a:rPr lang="en-US" sz="1800" dirty="0" smtClean="0">
                <a:solidFill>
                  <a:srgbClr val="2A4F1C"/>
                </a:solidFill>
                <a:sym typeface="Arial"/>
              </a:rPr>
              <a:t> </a:t>
            </a:r>
            <a:r>
              <a:rPr lang="en-US" sz="1800" dirty="0">
                <a:solidFill>
                  <a:srgbClr val="2A4F1C"/>
                </a:solidFill>
                <a:sym typeface="Arial"/>
              </a:rPr>
              <a:t>de energias renováveis, como a energia solar e eólica, o financiamento verde desempenha um papel fundamental no esforço global para mitigar as alterações climáticas</a:t>
            </a:r>
            <a:r>
              <a:rPr lang="en-US" sz="1800" dirty="0" smtClean="0">
                <a:solidFill>
                  <a:srgbClr val="2A4F1C"/>
                </a:solidFill>
                <a:sym typeface="Arial"/>
              </a:rPr>
              <a:t>.</a:t>
            </a:r>
            <a:endParaRPr lang="en-US" sz="1800" dirty="0">
              <a:solidFill>
                <a:srgbClr val="2A4F1C"/>
              </a:solidFill>
              <a:sym typeface="Arial"/>
            </a:endParaRPr>
          </a:p>
          <a:p>
            <a:pPr marL="360000" indent="-360000" algn="just" eaLnBrk="1" fontAlgn="auto" hangingPunct="1">
              <a:lnSpc>
                <a:spcPct val="130000"/>
              </a:lnSpc>
              <a:spcBef>
                <a:spcPts val="1400"/>
              </a:spcBef>
              <a:buClr>
                <a:schemeClr val="accent1"/>
              </a:buClr>
              <a:buSzPct val="100000"/>
              <a:buFont typeface="Noto Sans Symbols"/>
              <a:buChar char="❖"/>
              <a:defRPr/>
            </a:pPr>
            <a:r>
              <a:rPr lang="en-US" sz="1800" b="1" dirty="0">
                <a:solidFill>
                  <a:srgbClr val="2A4F1C"/>
                </a:solidFill>
                <a:sym typeface="Arial"/>
              </a:rPr>
              <a:t>Promoção de tecnologias sustentáveis: </a:t>
            </a:r>
            <a:r>
              <a:rPr lang="en-US" sz="1800" dirty="0">
                <a:solidFill>
                  <a:srgbClr val="2A4F1C"/>
                </a:solidFill>
                <a:sym typeface="Arial"/>
              </a:rPr>
              <a:t>Fornece o capital tão necessário para o desenvolvimento e a implantação de tecnologias que são cruciais para um futuro sustentável, desde aparelhos energeticamente eficientes a práticas agrícolas sustentáveis</a:t>
            </a:r>
            <a:r>
              <a:rPr lang="en-US" sz="1800" dirty="0" smtClean="0">
                <a:solidFill>
                  <a:srgbClr val="2A4F1C"/>
                </a:solidFill>
                <a:sym typeface="Arial"/>
              </a:rPr>
              <a:t>.</a:t>
            </a:r>
            <a:endParaRPr lang="en-US" sz="1800" dirty="0">
              <a:solidFill>
                <a:srgbClr val="2A4F1C"/>
              </a:solidFill>
              <a:sym typeface="Arial"/>
            </a:endParaRPr>
          </a:p>
          <a:p>
            <a:pPr marL="360000" indent="-360000" algn="just" eaLnBrk="1" fontAlgn="auto" hangingPunct="1">
              <a:lnSpc>
                <a:spcPct val="130000"/>
              </a:lnSpc>
              <a:spcBef>
                <a:spcPts val="1400"/>
              </a:spcBef>
              <a:buClr>
                <a:schemeClr val="accent1"/>
              </a:buClr>
              <a:buSzPct val="100000"/>
              <a:buFont typeface="Noto Sans Symbols"/>
              <a:buChar char="❖"/>
              <a:defRPr/>
            </a:pPr>
            <a:r>
              <a:rPr lang="en-US" sz="1800" b="1" dirty="0">
                <a:solidFill>
                  <a:srgbClr val="2A4F1C"/>
                </a:solidFill>
                <a:sym typeface="Arial"/>
              </a:rPr>
              <a:t>Integração de práticas sustentáveis: </a:t>
            </a:r>
            <a:r>
              <a:rPr lang="en-US" sz="1800" dirty="0">
                <a:solidFill>
                  <a:srgbClr val="2A4F1C"/>
                </a:solidFill>
                <a:sym typeface="Arial"/>
              </a:rPr>
              <a:t>O financiamento verde incentiva as empresas a adoptarem práticas sustentáveis, assegurando que a gestão ambiental se torne uma componente essencial dos seus modelos de negócio</a:t>
            </a:r>
            <a:r>
              <a:rPr lang="en-US" sz="1800" dirty="0" smtClean="0">
                <a:solidFill>
                  <a:srgbClr val="2A4F1C"/>
                </a:solidFill>
                <a:sym typeface="Arial"/>
              </a:rPr>
              <a:t>.</a:t>
            </a:r>
            <a:endParaRPr lang="en-US" sz="1800" dirty="0">
              <a:solidFill>
                <a:srgbClr val="2A4F1C"/>
              </a:solidFill>
              <a:sym typeface="Arial"/>
            </a:endParaRPr>
          </a:p>
          <a:p>
            <a:pPr marL="360000" indent="-360000" algn="just" eaLnBrk="1" fontAlgn="auto" hangingPunct="1">
              <a:lnSpc>
                <a:spcPct val="130000"/>
              </a:lnSpc>
              <a:spcBef>
                <a:spcPts val="1400"/>
              </a:spcBef>
              <a:buClr>
                <a:schemeClr val="accent1"/>
              </a:buClr>
              <a:buSzPct val="100000"/>
              <a:buFont typeface="Noto Sans Symbols"/>
              <a:buChar char="❖"/>
              <a:defRPr/>
            </a:pPr>
            <a:r>
              <a:rPr lang="en-US" sz="1800" b="1" dirty="0">
                <a:solidFill>
                  <a:srgbClr val="2A4F1C"/>
                </a:solidFill>
                <a:sym typeface="Arial"/>
              </a:rPr>
              <a:t>Impulsionar o crescimento económico: </a:t>
            </a:r>
            <a:r>
              <a:rPr lang="en-US" sz="1800" dirty="0">
                <a:solidFill>
                  <a:srgbClr val="2A4F1C"/>
                </a:solidFill>
                <a:sym typeface="Arial"/>
              </a:rPr>
              <a:t>Para além do seu impacto ambiental, o financiamento verde também contribui para o desenvolvimento económico, criando empregos na economia verde e promovendo a inovação em tecnologias sustentáveis.</a:t>
            </a:r>
            <a:endParaRPr sz="1200" dirty="0">
              <a:solidFill>
                <a:srgbClr val="3F3F3F"/>
              </a:solidFill>
              <a:latin typeface="Calibri"/>
              <a:ea typeface="Calibri"/>
              <a:cs typeface="Calibri"/>
              <a:sym typeface="Calibri"/>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192;p8"/>
          <p:cNvSpPr txBox="1">
            <a:spLocks noGrp="1"/>
          </p:cNvSpPr>
          <p:nvPr>
            <p:ph type="title"/>
          </p:nvPr>
        </p:nvSpPr>
        <p:spPr>
          <a:xfrm>
            <a:off x="1584325" y="295275"/>
            <a:ext cx="8990013" cy="806450"/>
          </a:xfrm>
        </p:spPr>
        <p:txBody>
          <a:bodyPr/>
          <a:lstStyle/>
          <a:p>
            <a:pPr eaLnBrk="1" hangingPunct="1">
              <a:spcBef>
                <a:spcPct val="0"/>
              </a:spcBef>
              <a:spcAft>
                <a:spcPct val="0"/>
              </a:spcAft>
              <a:buClr>
                <a:srgbClr val="2A4F1C"/>
              </a:buClr>
              <a:buFont typeface="Calibri" panose="020F0502020204030204" pitchFamily="34" charset="0"/>
              <a:buNone/>
            </a:pPr>
            <a:r>
              <a:rPr lang="tr-TR" altLang="tr-TR" sz="3200" b="1" smtClean="0">
                <a:solidFill>
                  <a:srgbClr val="2A4F1C"/>
                </a:solidFill>
                <a:latin typeface="Calibri" panose="020F0502020204030204" pitchFamily="34" charset="0"/>
                <a:cs typeface="Calibri" panose="020F0502020204030204" pitchFamily="34" charset="0"/>
                <a:sym typeface="Calibri" panose="020F0502020204030204" pitchFamily="34" charset="0"/>
              </a:rPr>
              <a:t>Objetivo do módulo</a:t>
            </a:r>
          </a:p>
        </p:txBody>
      </p:sp>
      <p:sp>
        <p:nvSpPr>
          <p:cNvPr id="24579" name="Google Shape;193;p8"/>
          <p:cNvSpPr txBox="1">
            <a:spLocks noGrp="1"/>
          </p:cNvSpPr>
          <p:nvPr>
            <p:ph type="body" idx="1"/>
          </p:nvPr>
        </p:nvSpPr>
        <p:spPr>
          <a:xfrm>
            <a:off x="1584325" y="1241425"/>
            <a:ext cx="9294813" cy="1765300"/>
          </a:xfrm>
        </p:spPr>
        <p:txBody>
          <a:bodyPr/>
          <a:lstStyle/>
          <a:p>
            <a:pPr marL="90488" indent="-107950" eaLnBrk="1" hangingPunct="1">
              <a:spcBef>
                <a:spcPct val="0"/>
              </a:spcBef>
              <a:spcAft>
                <a:spcPct val="0"/>
              </a:spcAft>
              <a:buClr>
                <a:schemeClr val="accent1"/>
              </a:buClr>
              <a:buSzTx/>
              <a:buFont typeface="Calibri" panose="020F0502020204030204" pitchFamily="34" charset="0"/>
              <a:buChar char=" "/>
            </a:pPr>
            <a:r>
              <a:rPr lang="en-US" altLang="tr-TR" sz="2000" b="1" smtClean="0">
                <a:solidFill>
                  <a:srgbClr val="2A4F1C"/>
                </a:solidFill>
                <a:latin typeface="Calibri" panose="020F0502020204030204" pitchFamily="34" charset="0"/>
                <a:cs typeface="Calibri" panose="020F0502020204030204" pitchFamily="34" charset="0"/>
                <a:sym typeface="Calibri" panose="020F0502020204030204" pitchFamily="34" charset="0"/>
              </a:rPr>
              <a:t>Capacitar os empresários com conhecimentos sobre finanças ecológicas</a:t>
            </a:r>
            <a:endParaRPr lang="tr-TR" altLang="tr-TR" sz="2000" b="1" smtClean="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194" name="Google Shape;194;p8"/>
          <p:cNvSpPr txBox="1"/>
          <p:nvPr/>
        </p:nvSpPr>
        <p:spPr>
          <a:xfrm>
            <a:off x="0" y="3033713"/>
            <a:ext cx="1027113" cy="503237"/>
          </a:xfrm>
          <a:prstGeom prst="rect">
            <a:avLst/>
          </a:prstGeom>
          <a:noFill/>
          <a:ln>
            <a:noFill/>
          </a:ln>
        </p:spPr>
        <p:txBody>
          <a:bodyPr spcFirstLastPara="1" lIns="91425" tIns="91425" rIns="91425" bIns="91425">
            <a:normAutofit fontScale="77500" lnSpcReduction="20000"/>
          </a:bodyPr>
          <a:lstStyle/>
          <a:p>
            <a:pPr eaLnBrk="1" fontAlgn="auto" hangingPunct="1">
              <a:spcBef>
                <a:spcPts val="0"/>
              </a:spcBef>
              <a:spcAft>
                <a:spcPts val="0"/>
              </a:spcAft>
              <a:buClr>
                <a:srgbClr val="000000"/>
              </a:buClr>
              <a:buFont typeface="Arial"/>
              <a:buNone/>
              <a:defRPr/>
            </a:pPr>
            <a:r>
              <a:rPr lang="en-US" sz="2800" b="1" kern="0" dirty="0">
                <a:solidFill>
                  <a:schemeClr val="lt1"/>
                </a:solidFill>
                <a:latin typeface="Arial"/>
                <a:ea typeface="Arial"/>
                <a:cs typeface="Arial"/>
                <a:sym typeface="Arial"/>
              </a:rPr>
              <a:t>Tarefa</a:t>
            </a:r>
            <a:endParaRPr kern="0" dirty="0">
              <a:latin typeface="Arial"/>
              <a:ea typeface="Arial"/>
              <a:cs typeface="Arial"/>
              <a:sym typeface="Arial"/>
            </a:endParaRPr>
          </a:p>
        </p:txBody>
      </p:sp>
      <p:sp>
        <p:nvSpPr>
          <p:cNvPr id="7" name="Google Shape;184;p7"/>
          <p:cNvSpPr txBox="1">
            <a:spLocks/>
          </p:cNvSpPr>
          <p:nvPr/>
        </p:nvSpPr>
        <p:spPr>
          <a:xfrm>
            <a:off x="1335087" y="1985963"/>
            <a:ext cx="8343933" cy="2886075"/>
          </a:xfrm>
          <a:prstGeom prst="rect">
            <a:avLst/>
          </a:prstGeom>
          <a:noFill/>
          <a:ln>
            <a:noFill/>
          </a:ln>
        </p:spPr>
        <p:txBody>
          <a:bodyPr lIns="0" tIns="45700" rIns="0"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30000"/>
              </a:lnSpc>
              <a:spcBef>
                <a:spcPts val="1400"/>
              </a:spcBef>
              <a:buClr>
                <a:schemeClr val="accent1"/>
              </a:buClr>
              <a:buFont typeface="Noto Sans Symbols" pitchFamily="2" charset="0"/>
              <a:buChar char="❖"/>
              <a:defRPr/>
            </a:pPr>
            <a:r>
              <a:rPr lang="en-US" altLang="tr-TR" b="1" dirty="0" smtClean="0">
                <a:solidFill>
                  <a:srgbClr val="2A4F1C"/>
                </a:solidFill>
                <a:latin typeface="+mj-lt"/>
              </a:rPr>
              <a:t>Desmistificar as finanças ecológicas: Desvendar conceitos financeiros complexos para tornar as finanças ecológicas acessíveis e compreensíveis para os empresários.</a:t>
            </a:r>
          </a:p>
          <a:p>
            <a:pPr algn="just" eaLnBrk="1" hangingPunct="1">
              <a:lnSpc>
                <a:spcPct val="130000"/>
              </a:lnSpc>
              <a:spcBef>
                <a:spcPts val="1400"/>
              </a:spcBef>
              <a:buClr>
                <a:schemeClr val="accent1"/>
              </a:buClr>
              <a:buFont typeface="Noto Sans Symbols" pitchFamily="2" charset="0"/>
              <a:buChar char="❖"/>
              <a:defRPr/>
            </a:pPr>
            <a:r>
              <a:rPr lang="en-US" altLang="tr-TR" b="1" dirty="0" smtClean="0">
                <a:solidFill>
                  <a:srgbClr val="2A4F1C"/>
                </a:solidFill>
                <a:latin typeface="+mj-lt"/>
              </a:rPr>
              <a:t>Aprendizagem à medida: Oferecer conhecimentos e estratégias especificamente relevantes para os empresários interessados em integrar a sustentabilidade nos seus empreendimentos.</a:t>
            </a:r>
          </a:p>
          <a:p>
            <a:pPr algn="just" eaLnBrk="1" hangingPunct="1">
              <a:lnSpc>
                <a:spcPct val="130000"/>
              </a:lnSpc>
              <a:spcBef>
                <a:spcPts val="1400"/>
              </a:spcBef>
              <a:buClr>
                <a:schemeClr val="accent1"/>
              </a:buClr>
              <a:buFont typeface="Noto Sans Symbols" pitchFamily="2" charset="0"/>
              <a:buChar char="❖"/>
              <a:defRPr/>
            </a:pPr>
            <a:r>
              <a:rPr lang="en-US" altLang="tr-TR" b="1" dirty="0" smtClean="0">
                <a:solidFill>
                  <a:srgbClr val="2A4F1C"/>
                </a:solidFill>
                <a:latin typeface="+mj-lt"/>
              </a:rPr>
              <a:t>Aplicação prática: Orientar os participantes através do processo de acesso, análise e utilização de instrumentos </a:t>
            </a:r>
            <a:r>
              <a:rPr lang="en-US" altLang="tr-TR" b="1" dirty="0" err="1" smtClean="0">
                <a:solidFill>
                  <a:srgbClr val="2A4F1C"/>
                </a:solidFill>
                <a:latin typeface="+mj-lt"/>
              </a:rPr>
              <a:t>financeiros</a:t>
            </a:r>
            <a:r>
              <a:rPr lang="en-US" altLang="tr-TR" b="1" dirty="0" smtClean="0">
                <a:solidFill>
                  <a:srgbClr val="2A4F1C"/>
                </a:solidFill>
                <a:latin typeface="+mj-lt"/>
              </a:rPr>
              <a:t> </a:t>
            </a:r>
            <a:r>
              <a:rPr lang="en-US" altLang="tr-TR" b="1" dirty="0" err="1" smtClean="0">
                <a:solidFill>
                  <a:srgbClr val="2A4F1C"/>
                </a:solidFill>
                <a:latin typeface="+mj-lt"/>
              </a:rPr>
              <a:t>sustentáveis</a:t>
            </a:r>
            <a:r>
              <a:rPr lang="en-US" altLang="tr-TR" b="1" dirty="0" smtClean="0">
                <a:solidFill>
                  <a:srgbClr val="2A4F1C"/>
                </a:solidFill>
                <a:latin typeface="+mj-lt"/>
              </a:rPr>
              <a:t> </a:t>
            </a:r>
            <a:r>
              <a:rPr lang="en-US" altLang="tr-TR" b="1" dirty="0" smtClean="0">
                <a:solidFill>
                  <a:srgbClr val="2A4F1C"/>
                </a:solidFill>
                <a:latin typeface="+mj-lt"/>
              </a:rPr>
              <a:t>para apoiar e expandir os seus projectos ecológicos.</a:t>
            </a:r>
          </a:p>
          <a:p>
            <a:pPr algn="just" eaLnBrk="1" hangingPunct="1">
              <a:lnSpc>
                <a:spcPct val="130000"/>
              </a:lnSpc>
              <a:spcBef>
                <a:spcPts val="1400"/>
              </a:spcBef>
              <a:buClr>
                <a:schemeClr val="accent1"/>
              </a:buClr>
              <a:buFont typeface="Noto Sans Symbols" pitchFamily="2" charset="0"/>
              <a:buChar char="❖"/>
              <a:defRPr/>
            </a:pPr>
            <a:r>
              <a:rPr lang="en-US" altLang="tr-TR" b="1" dirty="0" smtClean="0">
                <a:solidFill>
                  <a:srgbClr val="2A4F1C"/>
                </a:solidFill>
                <a:latin typeface="+mj-lt"/>
              </a:rPr>
              <a:t>Promover a inovação: Incentivar a adoção de tecnologias e práticas sustentáveis inovadoras através de decisões financeiras informadas.</a:t>
            </a:r>
          </a:p>
          <a:p>
            <a:pPr algn="just" eaLnBrk="1" hangingPunct="1">
              <a:lnSpc>
                <a:spcPct val="130000"/>
              </a:lnSpc>
              <a:spcBef>
                <a:spcPts val="1400"/>
              </a:spcBef>
              <a:buClr>
                <a:schemeClr val="accent1"/>
              </a:buClr>
              <a:buFont typeface="Noto Sans Symbols" pitchFamily="2" charset="0"/>
              <a:buChar char="❖"/>
              <a:defRPr/>
            </a:pPr>
            <a:r>
              <a:rPr lang="en-US" altLang="tr-TR" b="1" dirty="0" smtClean="0">
                <a:solidFill>
                  <a:srgbClr val="2A4F1C"/>
                </a:solidFill>
                <a:latin typeface="+mj-lt"/>
              </a:rPr>
              <a:t>Resultados com impacto: Dotar os empresários dos conhecimentos e ferramentas necessários para contribuírem de forma significativa para a sustentabilidade ambiental e a economia verde.</a:t>
            </a:r>
            <a:endParaRPr lang="en-US" altLang="tr-TR" sz="1050" dirty="0" smtClean="0">
              <a:solidFill>
                <a:srgbClr val="3F3F3F"/>
              </a:solidFill>
              <a:latin typeface="+mj-lt"/>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1617</Words>
  <Application>Microsoft Office PowerPoint</Application>
  <PresentationFormat>Ecrã Panorâmico</PresentationFormat>
  <Paragraphs>115</Paragraphs>
  <Slides>18</Slides>
  <Notes>18</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18</vt:i4>
      </vt:variant>
    </vt:vector>
  </HeadingPairs>
  <TitlesOfParts>
    <vt:vector size="23" baseType="lpstr">
      <vt:lpstr>Calibri</vt:lpstr>
      <vt:lpstr>Noto Sans Symbols</vt:lpstr>
      <vt:lpstr>Arial</vt:lpstr>
      <vt:lpstr>Times New Roman</vt:lpstr>
      <vt:lpstr>Rückblick</vt:lpstr>
      <vt:lpstr>GREENWORLD: Pensar verde para o mundo  Educação dos jovens ERASMUS+  KA220 YOU - Parcerias estratégicas para a educação de jovens Parceria de cooperação </vt:lpstr>
      <vt:lpstr>Resultados de aprendizagem do módulo 4</vt:lpstr>
      <vt:lpstr>Vamos lá começar!</vt:lpstr>
      <vt:lpstr> Introdução</vt:lpstr>
      <vt:lpstr>Apresentação do PowerPoint</vt:lpstr>
      <vt:lpstr>Apresentação do PowerPoint</vt:lpstr>
      <vt:lpstr>Apresentação do PowerPoint</vt:lpstr>
      <vt:lpstr>Apresentação do PowerPoint</vt:lpstr>
      <vt:lpstr>Objetivo do módulo</vt:lpstr>
      <vt:lpstr>Navegando no cenário das finanças sustentáveis</vt:lpstr>
      <vt:lpstr>Apresentação do PowerPoint</vt:lpstr>
      <vt:lpstr>Elementos de aprendizagem</vt:lpstr>
      <vt:lpstr>Fontes de financiamento verde</vt:lpstr>
      <vt:lpstr>Apresentação do PowerPoint</vt:lpstr>
      <vt:lpstr>Desafios e oportunidades no acesso ao financiamento verde</vt:lpstr>
      <vt:lpstr>Apresentação do PowerPoint</vt:lpstr>
      <vt:lpstr>Referências e ligações</vt:lpstr>
      <vt:lpstr>Referências e ligações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Think Green for the World  Youth Education ERASMUS+  KA220 YOU - Strategic Partnerships for Youth Education Cooperation partnership</dc:title>
  <dc:creator>Selman Narlı</dc:creator>
  <cp:keywords>, docId:0BFC3D263DFF3439733CD528F8D6E285</cp:keywords>
  <cp:lastModifiedBy>Daniela</cp:lastModifiedBy>
  <cp:revision>42</cp:revision>
  <dcterms:created xsi:type="dcterms:W3CDTF">2020-11-17T09:39:06Z</dcterms:created>
  <dcterms:modified xsi:type="dcterms:W3CDTF">2024-05-06T10:33:28Z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